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86" r:id="rId3"/>
    <p:sldId id="257" r:id="rId4"/>
    <p:sldId id="258" r:id="rId5"/>
    <p:sldId id="259" r:id="rId6"/>
    <p:sldId id="260" r:id="rId7"/>
    <p:sldId id="261" r:id="rId8"/>
    <p:sldId id="287" r:id="rId9"/>
    <p:sldId id="262"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5" r:id="rId31"/>
    <p:sldId id="284" r:id="rId32"/>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312"/>
    <p:restoredTop sz="94674"/>
  </p:normalViewPr>
  <p:slideViewPr>
    <p:cSldViewPr snapToGrid="0" snapToObjects="1">
      <p:cViewPr varScale="1">
        <p:scale>
          <a:sx n="122" d="100"/>
          <a:sy n="122" d="100"/>
        </p:scale>
        <p:origin x="240" y="6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g>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按一下以編輯母片子標題樣式</a:t>
            </a:r>
            <a:endParaRPr lang="en-US" dirty="0"/>
          </a:p>
        </p:txBody>
      </p:sp>
      <p:sp>
        <p:nvSpPr>
          <p:cNvPr id="4" name="Date Placeholder 3"/>
          <p:cNvSpPr>
            <a:spLocks noGrp="1"/>
          </p:cNvSpPr>
          <p:nvPr>
            <p:ph type="dt" sz="half" idx="10"/>
          </p:nvPr>
        </p:nvSpPr>
        <p:spPr/>
        <p:txBody>
          <a:bodyPr/>
          <a:lstStyle/>
          <a:p>
            <a:fld id="{99B8E933-F455-EF4A-81AF-B63B3B2D3482}" type="datetimeFigureOut">
              <a:rPr kumimoji="1" lang="zh-TW" altLang="en-US" smtClean="0"/>
              <a:t>2019/11/3</a:t>
            </a:fld>
            <a:endParaRPr kumimoji="1" lang="zh-TW" altLang="en-US"/>
          </a:p>
        </p:txBody>
      </p:sp>
      <p:sp>
        <p:nvSpPr>
          <p:cNvPr id="5" name="Footer Placeholder 4"/>
          <p:cNvSpPr>
            <a:spLocks noGrp="1"/>
          </p:cNvSpPr>
          <p:nvPr>
            <p:ph type="ftr" sz="quarter" idx="11"/>
          </p:nvPr>
        </p:nvSpPr>
        <p:spPr>
          <a:xfrm>
            <a:off x="2416500" y="329307"/>
            <a:ext cx="4973915" cy="309201"/>
          </a:xfrm>
        </p:spPr>
        <p:txBody>
          <a:bodyPr/>
          <a:lstStyle/>
          <a:p>
            <a:endParaRPr kumimoji="1" lang="zh-TW" altLang="en-US"/>
          </a:p>
        </p:txBody>
      </p:sp>
      <p:sp>
        <p:nvSpPr>
          <p:cNvPr id="6" name="Slide Number Placeholder 5"/>
          <p:cNvSpPr>
            <a:spLocks noGrp="1"/>
          </p:cNvSpPr>
          <p:nvPr>
            <p:ph type="sldNum" sz="quarter" idx="12"/>
          </p:nvPr>
        </p:nvSpPr>
        <p:spPr>
          <a:xfrm>
            <a:off x="1437664" y="798973"/>
            <a:ext cx="811019" cy="503578"/>
          </a:xfrm>
        </p:spPr>
        <p:txBody>
          <a:bodyPr/>
          <a:lstStyle/>
          <a:p>
            <a:fld id="{2614C5AE-8DA4-374B-9523-1DEF18D75A90}" type="slidenum">
              <a:rPr kumimoji="1" lang="zh-TW" altLang="en-US" smtClean="0"/>
              <a:t>‹#›</a:t>
            </a:fld>
            <a:endParaRPr kumimoji="1" lang="zh-TW" alt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99B8E933-F455-EF4A-81AF-B63B3B2D3482}" type="datetimeFigureOut">
              <a:rPr kumimoji="1" lang="zh-TW" altLang="en-US" smtClean="0"/>
              <a:t>2019/11/3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614C5AE-8DA4-374B-9523-1DEF18D75A90}" type="slidenum">
              <a:rPr kumimoji="1" lang="zh-TW" altLang="en-US" smtClean="0"/>
              <a:t>‹#›</a:t>
            </a:fld>
            <a:endParaRPr kumimoji="1" lang="zh-TW" alt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99B8E933-F455-EF4A-81AF-B63B3B2D3482}" type="datetimeFigureOut">
              <a:rPr kumimoji="1" lang="zh-TW" altLang="en-US" smtClean="0"/>
              <a:t>2019/11/3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614C5AE-8DA4-374B-9523-1DEF18D75A90}" type="slidenum">
              <a:rPr kumimoji="1" lang="zh-TW" altLang="en-US" smtClean="0"/>
              <a:t>‹#›</a:t>
            </a:fld>
            <a:endParaRPr kumimoji="1" lang="zh-TW" alt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ncho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99B8E933-F455-EF4A-81AF-B63B3B2D3482}" type="datetimeFigureOut">
              <a:rPr kumimoji="1" lang="zh-TW" altLang="en-US" smtClean="0"/>
              <a:t>2019/11/3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614C5AE-8DA4-374B-9523-1DEF18D75A90}" type="slidenum">
              <a:rPr kumimoji="1" lang="zh-TW" altLang="en-US" smtClean="0"/>
              <a:t>‹#›</a:t>
            </a:fld>
            <a:endParaRPr kumimoji="1" lang="zh-TW" alt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99B8E933-F455-EF4A-81AF-B63B3B2D3482}" type="datetimeFigureOut">
              <a:rPr kumimoji="1" lang="zh-TW" altLang="en-US" smtClean="0"/>
              <a:t>2019/11/3</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2614C5AE-8DA4-374B-9523-1DEF18D75A90}" type="slidenum">
              <a:rPr kumimoji="1" lang="zh-TW" altLang="en-US" smtClean="0"/>
              <a:t>‹#›</a:t>
            </a:fld>
            <a:endParaRPr kumimoji="1" lang="zh-TW" alt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99B8E933-F455-EF4A-81AF-B63B3B2D3482}" type="datetimeFigureOut">
              <a:rPr kumimoji="1" lang="zh-TW" altLang="en-US" smtClean="0"/>
              <a:t>2019/11/3</a:t>
            </a:fld>
            <a:endParaRPr kumimoji="1" lang="zh-TW" altLang="en-US"/>
          </a:p>
        </p:txBody>
      </p:sp>
      <p:sp>
        <p:nvSpPr>
          <p:cNvPr id="6" name="Footer Placeholder 5"/>
          <p:cNvSpPr>
            <a:spLocks noGrp="1"/>
          </p:cNvSpPr>
          <p:nvPr>
            <p:ph type="ftr" sz="quarter" idx="11"/>
          </p:nvPr>
        </p:nvSpPr>
        <p:spPr/>
        <p:txBody>
          <a:bodyPr/>
          <a:lstStyle/>
          <a:p>
            <a:endParaRPr kumimoji="1" lang="zh-TW" altLang="en-US"/>
          </a:p>
        </p:txBody>
      </p:sp>
      <p:sp>
        <p:nvSpPr>
          <p:cNvPr id="7" name="Slide Number Placeholder 6"/>
          <p:cNvSpPr>
            <a:spLocks noGrp="1"/>
          </p:cNvSpPr>
          <p:nvPr>
            <p:ph type="sldNum" sz="quarter" idx="12"/>
          </p:nvPr>
        </p:nvSpPr>
        <p:spPr/>
        <p:txBody>
          <a:bodyPr/>
          <a:lstStyle/>
          <a:p>
            <a:fld id="{2614C5AE-8DA4-374B-9523-1DEF18D75A90}" type="slidenum">
              <a:rPr kumimoji="1" lang="zh-TW" altLang="en-US" smtClean="0"/>
              <a:t>‹#›</a:t>
            </a:fld>
            <a:endParaRPr kumimoji="1" lang="zh-TW" alt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Content Placeholder 3"/>
          <p:cNvSpPr>
            <a:spLocks noGrp="1"/>
          </p:cNvSpPr>
          <p:nvPr>
            <p:ph sz="half" idx="2"/>
          </p:nvPr>
        </p:nvSpPr>
        <p:spPr>
          <a:xfrm>
            <a:off x="1447191" y="2824269"/>
            <a:ext cx="4645152" cy="2644457"/>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Content Placeholder 5"/>
          <p:cNvSpPr>
            <a:spLocks noGrp="1"/>
          </p:cNvSpPr>
          <p:nvPr>
            <p:ph sz="quarter" idx="4"/>
          </p:nvPr>
        </p:nvSpPr>
        <p:spPr>
          <a:xfrm>
            <a:off x="6412362" y="2821491"/>
            <a:ext cx="4645152" cy="2637371"/>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99B8E933-F455-EF4A-81AF-B63B3B2D3482}" type="datetimeFigureOut">
              <a:rPr kumimoji="1" lang="zh-TW" altLang="en-US" smtClean="0"/>
              <a:t>2019/11/3</a:t>
            </a:fld>
            <a:endParaRPr kumimoji="1" lang="zh-TW" altLang="en-US"/>
          </a:p>
        </p:txBody>
      </p:sp>
      <p:sp>
        <p:nvSpPr>
          <p:cNvPr id="8" name="Footer Placeholder 7"/>
          <p:cNvSpPr>
            <a:spLocks noGrp="1"/>
          </p:cNvSpPr>
          <p:nvPr>
            <p:ph type="ftr" sz="quarter" idx="11"/>
          </p:nvPr>
        </p:nvSpPr>
        <p:spPr/>
        <p:txBody>
          <a:bodyPr/>
          <a:lstStyle/>
          <a:p>
            <a:endParaRPr kumimoji="1" lang="zh-TW" altLang="en-US"/>
          </a:p>
        </p:txBody>
      </p:sp>
      <p:sp>
        <p:nvSpPr>
          <p:cNvPr id="9" name="Slide Number Placeholder 8"/>
          <p:cNvSpPr>
            <a:spLocks noGrp="1"/>
          </p:cNvSpPr>
          <p:nvPr>
            <p:ph type="sldNum" sz="quarter" idx="12"/>
          </p:nvPr>
        </p:nvSpPr>
        <p:spPr/>
        <p:txBody>
          <a:bodyPr/>
          <a:lstStyle/>
          <a:p>
            <a:fld id="{2614C5AE-8DA4-374B-9523-1DEF18D75A90}" type="slidenum">
              <a:rPr kumimoji="1" lang="zh-TW" altLang="en-US" smtClean="0"/>
              <a:t>‹#›</a:t>
            </a:fld>
            <a:endParaRPr kumimoji="1" lang="zh-TW" alt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99B8E933-F455-EF4A-81AF-B63B3B2D3482}" type="datetimeFigureOut">
              <a:rPr kumimoji="1" lang="zh-TW" altLang="en-US" smtClean="0"/>
              <a:t>2019/11/3</a:t>
            </a:fld>
            <a:endParaRPr kumimoji="1" lang="zh-TW" altLang="en-US"/>
          </a:p>
        </p:txBody>
      </p:sp>
      <p:sp>
        <p:nvSpPr>
          <p:cNvPr id="4" name="Footer Placeholder 3"/>
          <p:cNvSpPr>
            <a:spLocks noGrp="1"/>
          </p:cNvSpPr>
          <p:nvPr>
            <p:ph type="ftr" sz="quarter" idx="11"/>
          </p:nvPr>
        </p:nvSpPr>
        <p:spPr/>
        <p:txBody>
          <a:bodyPr/>
          <a:lstStyle/>
          <a:p>
            <a:endParaRPr kumimoji="1" lang="zh-TW" altLang="en-US"/>
          </a:p>
        </p:txBody>
      </p:sp>
      <p:sp>
        <p:nvSpPr>
          <p:cNvPr id="5" name="Slide Number Placeholder 4"/>
          <p:cNvSpPr>
            <a:spLocks noGrp="1"/>
          </p:cNvSpPr>
          <p:nvPr>
            <p:ph type="sldNum" sz="quarter" idx="12"/>
          </p:nvPr>
        </p:nvSpPr>
        <p:spPr/>
        <p:txBody>
          <a:bodyPr/>
          <a:lstStyle/>
          <a:p>
            <a:fld id="{2614C5AE-8DA4-374B-9523-1DEF18D75A90}" type="slidenum">
              <a:rPr kumimoji="1" lang="zh-TW" altLang="en-US" smtClean="0"/>
              <a:t>‹#›</a:t>
            </a:fld>
            <a:endParaRPr kumimoji="1" lang="zh-TW" alt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B8E933-F455-EF4A-81AF-B63B3B2D3482}" type="datetimeFigureOut">
              <a:rPr kumimoji="1" lang="zh-TW" altLang="en-US" smtClean="0"/>
              <a:t>2019/11/3</a:t>
            </a:fld>
            <a:endParaRPr kumimoji="1" lang="zh-TW" altLang="en-US"/>
          </a:p>
        </p:txBody>
      </p:sp>
      <p:sp>
        <p:nvSpPr>
          <p:cNvPr id="3" name="Footer Placeholder 2"/>
          <p:cNvSpPr>
            <a:spLocks noGrp="1"/>
          </p:cNvSpPr>
          <p:nvPr>
            <p:ph type="ftr" sz="quarter" idx="11"/>
          </p:nvPr>
        </p:nvSpPr>
        <p:spPr/>
        <p:txBody>
          <a:bodyPr/>
          <a:lstStyle/>
          <a:p>
            <a:endParaRPr kumimoji="1" lang="zh-TW" altLang="en-US"/>
          </a:p>
        </p:txBody>
      </p:sp>
      <p:sp>
        <p:nvSpPr>
          <p:cNvPr id="4" name="Slide Number Placeholder 3"/>
          <p:cNvSpPr>
            <a:spLocks noGrp="1"/>
          </p:cNvSpPr>
          <p:nvPr>
            <p:ph type="sldNum" sz="quarter" idx="12"/>
          </p:nvPr>
        </p:nvSpPr>
        <p:spPr/>
        <p:txBody>
          <a:bodyPr/>
          <a:lstStyle/>
          <a:p>
            <a:fld id="{2614C5AE-8DA4-374B-9523-1DEF18D75A90}" type="slidenum">
              <a:rPr kumimoji="1" lang="zh-TW" altLang="en-US" smtClean="0"/>
              <a:t>‹#›</a:t>
            </a:fld>
            <a:endParaRPr kumimoji="1"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zh-TW" altLang="en-US" smtClean="0"/>
              <a:t>按一下以編輯母片標題樣式</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99B8E933-F455-EF4A-81AF-B63B3B2D3482}" type="datetimeFigureOut">
              <a:rPr kumimoji="1" lang="zh-TW" altLang="en-US" smtClean="0"/>
              <a:t>2019/11/3</a:t>
            </a:fld>
            <a:endParaRPr kumimoji="1" lang="zh-TW" altLang="en-US"/>
          </a:p>
        </p:txBody>
      </p:sp>
      <p:sp>
        <p:nvSpPr>
          <p:cNvPr id="6" name="Footer Placeholder 5"/>
          <p:cNvSpPr>
            <a:spLocks noGrp="1"/>
          </p:cNvSpPr>
          <p:nvPr>
            <p:ph type="ftr" sz="quarter" idx="11"/>
          </p:nvPr>
        </p:nvSpPr>
        <p:spPr/>
        <p:txBody>
          <a:bodyPr/>
          <a:lstStyle/>
          <a:p>
            <a:endParaRPr kumimoji="1" lang="zh-TW" altLang="en-US"/>
          </a:p>
        </p:txBody>
      </p:sp>
      <p:sp>
        <p:nvSpPr>
          <p:cNvPr id="7" name="Slide Number Placeholder 6"/>
          <p:cNvSpPr>
            <a:spLocks noGrp="1"/>
          </p:cNvSpPr>
          <p:nvPr>
            <p:ph type="sldNum" sz="quarter" idx="12"/>
          </p:nvPr>
        </p:nvSpPr>
        <p:spPr/>
        <p:txBody>
          <a:bodyPr/>
          <a:lstStyle/>
          <a:p>
            <a:fld id="{2614C5AE-8DA4-374B-9523-1DEF18D75A90}" type="slidenum">
              <a:rPr kumimoji="1" lang="zh-TW" altLang="en-US" smtClean="0"/>
              <a:t>‹#›</a:t>
            </a:fld>
            <a:endParaRPr kumimoji="1" lang="zh-TW" alt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smtClean="0"/>
              <a:t>將圖片拖曳至版面配置區或按一下圖示以新增</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99B8E933-F455-EF4A-81AF-B63B3B2D3482}" type="datetimeFigureOut">
              <a:rPr kumimoji="1" lang="zh-TW" altLang="en-US" smtClean="0"/>
              <a:t>2019/11/3</a:t>
            </a:fld>
            <a:endParaRPr kumimoji="1" lang="zh-TW" altLang="en-US"/>
          </a:p>
        </p:txBody>
      </p:sp>
      <p:sp>
        <p:nvSpPr>
          <p:cNvPr id="6" name="Footer Placeholder 5"/>
          <p:cNvSpPr>
            <a:spLocks noGrp="1"/>
          </p:cNvSpPr>
          <p:nvPr>
            <p:ph type="ftr" sz="quarter" idx="11"/>
          </p:nvPr>
        </p:nvSpPr>
        <p:spPr>
          <a:xfrm>
            <a:off x="1447382" y="318640"/>
            <a:ext cx="5541004" cy="320931"/>
          </a:xfrm>
        </p:spPr>
        <p:txBody>
          <a:bodyPr/>
          <a:lstStyle/>
          <a:p>
            <a:endParaRPr kumimoji="1" lang="zh-TW" altLang="en-US"/>
          </a:p>
        </p:txBody>
      </p:sp>
      <p:sp>
        <p:nvSpPr>
          <p:cNvPr id="7" name="Slide Number Placeholder 6"/>
          <p:cNvSpPr>
            <a:spLocks noGrp="1"/>
          </p:cNvSpPr>
          <p:nvPr>
            <p:ph type="sldNum" sz="quarter" idx="12"/>
          </p:nvPr>
        </p:nvSpPr>
        <p:spPr/>
        <p:txBody>
          <a:bodyPr/>
          <a:lstStyle/>
          <a:p>
            <a:fld id="{2614C5AE-8DA4-374B-9523-1DEF18D75A90}" type="slidenum">
              <a:rPr kumimoji="1" lang="zh-TW" altLang="en-US" smtClean="0"/>
              <a:t>‹#›</a:t>
            </a:fld>
            <a:endParaRPr kumimoji="1" lang="zh-TW" alt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99B8E933-F455-EF4A-81AF-B63B3B2D3482}" type="datetimeFigureOut">
              <a:rPr kumimoji="1" lang="zh-TW" altLang="en-US" smtClean="0"/>
              <a:t>2019/11/3</a:t>
            </a:fld>
            <a:endParaRPr kumimoji="1" lang="zh-TW" alt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kumimoji="1" lang="zh-TW" alt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2614C5AE-8DA4-374B-9523-1DEF18D75A90}" type="slidenum">
              <a:rPr kumimoji="1" lang="zh-TW" altLang="en-US" smtClean="0"/>
              <a:t>‹#›</a:t>
            </a:fld>
            <a:endParaRPr kumimoji="1" lang="zh-TW" alt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15565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7.xml"/><Relationship Id="rId2"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png"/><Relationship Id="rId3"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png"/><Relationship Id="rId3" Type="http://schemas.openxmlformats.org/officeDocument/2006/relationships/image" Target="../media/image2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png"/><Relationship Id="rId3"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8.png"/><Relationship Id="rId3" Type="http://schemas.openxmlformats.org/officeDocument/2006/relationships/image" Target="../media/image2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kumimoji="1" lang="en-US" altLang="zh-TW" dirty="0" smtClean="0"/>
              <a:t>Machine Learning</a:t>
            </a:r>
            <a:endParaRPr kumimoji="1" lang="zh-TW" altLang="en-US" dirty="0"/>
          </a:p>
        </p:txBody>
      </p:sp>
      <p:sp>
        <p:nvSpPr>
          <p:cNvPr id="3" name="副標題 2"/>
          <p:cNvSpPr>
            <a:spLocks noGrp="1"/>
          </p:cNvSpPr>
          <p:nvPr>
            <p:ph type="subTitle" idx="1"/>
          </p:nvPr>
        </p:nvSpPr>
        <p:spPr/>
        <p:txBody>
          <a:bodyPr/>
          <a:lstStyle/>
          <a:p>
            <a:r>
              <a:rPr kumimoji="1" lang="en-US" altLang="zh-TW" dirty="0" smtClean="0"/>
              <a:t>Information engineering, KSU</a:t>
            </a:r>
          </a:p>
          <a:p>
            <a:r>
              <a:rPr kumimoji="1" lang="en-US" altLang="zh-TW" dirty="0" smtClean="0"/>
              <a:t>Jason Tseng</a:t>
            </a:r>
            <a:endParaRPr kumimoji="1" lang="zh-TW" altLang="en-US" dirty="0"/>
          </a:p>
        </p:txBody>
      </p:sp>
    </p:spTree>
    <p:extLst>
      <p:ext uri="{BB962C8B-B14F-4D97-AF65-F5344CB8AC3E}">
        <p14:creationId xmlns:p14="http://schemas.microsoft.com/office/powerpoint/2010/main" val="687509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idx="4294967295"/>
          </p:nvPr>
        </p:nvSpPr>
        <p:spPr>
          <a:xfrm>
            <a:off x="0" y="0"/>
            <a:ext cx="4573029" cy="605307"/>
          </a:xfrm>
        </p:spPr>
        <p:txBody>
          <a:bodyPr/>
          <a:lstStyle/>
          <a:p>
            <a:pPr algn="ctr"/>
            <a:r>
              <a:rPr kumimoji="1" lang="en-US" altLang="zh-TW" dirty="0" smtClean="0"/>
              <a:t>Types of Learning</a:t>
            </a:r>
            <a:endParaRPr kumimoji="1" lang="zh-TW" altLang="en-US" dirty="0"/>
          </a:p>
        </p:txBody>
      </p:sp>
      <p:pic>
        <p:nvPicPr>
          <p:cNvPr id="4" name="內容版面配置區 3"/>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4459913" y="0"/>
            <a:ext cx="7732087" cy="6040034"/>
          </a:xfrm>
        </p:spPr>
      </p:pic>
      <p:sp>
        <p:nvSpPr>
          <p:cNvPr id="3" name="矩形 2"/>
          <p:cNvSpPr/>
          <p:nvPr/>
        </p:nvSpPr>
        <p:spPr>
          <a:xfrm>
            <a:off x="9160680" y="-66679"/>
            <a:ext cx="1650773" cy="369332"/>
          </a:xfrm>
          <a:prstGeom prst="rect">
            <a:avLst/>
          </a:prstGeom>
        </p:spPr>
        <p:txBody>
          <a:bodyPr wrap="none">
            <a:spAutoFit/>
          </a:bodyPr>
          <a:lstStyle/>
          <a:p>
            <a:r>
              <a:rPr lang="en-US" altLang="zh-TW" b="1" dirty="0"/>
              <a:t>Is this A or </a:t>
            </a:r>
            <a:r>
              <a:rPr lang="en-US" altLang="zh-TW" b="1" dirty="0" smtClean="0"/>
              <a:t>B?</a:t>
            </a:r>
            <a:endParaRPr lang="zh-TW" altLang="en-US" dirty="0"/>
          </a:p>
        </p:txBody>
      </p:sp>
      <p:sp>
        <p:nvSpPr>
          <p:cNvPr id="5" name="矩形 4"/>
          <p:cNvSpPr/>
          <p:nvPr/>
        </p:nvSpPr>
        <p:spPr>
          <a:xfrm>
            <a:off x="10622600" y="1100224"/>
            <a:ext cx="1440907" cy="646331"/>
          </a:xfrm>
          <a:prstGeom prst="rect">
            <a:avLst/>
          </a:prstGeom>
        </p:spPr>
        <p:txBody>
          <a:bodyPr wrap="none">
            <a:spAutoFit/>
          </a:bodyPr>
          <a:lstStyle/>
          <a:p>
            <a:r>
              <a:rPr lang="en-US" altLang="zh-TW" b="1" dirty="0"/>
              <a:t>How much</a:t>
            </a:r>
            <a:r>
              <a:rPr lang="en-US" altLang="zh-TW" b="1" dirty="0" smtClean="0"/>
              <a:t>?</a:t>
            </a:r>
          </a:p>
          <a:p>
            <a:r>
              <a:rPr lang="en-US" altLang="zh-TW" b="1" dirty="0" smtClean="0"/>
              <a:t>How </a:t>
            </a:r>
            <a:r>
              <a:rPr lang="en-US" altLang="zh-TW" b="1" dirty="0"/>
              <a:t>many</a:t>
            </a:r>
            <a:r>
              <a:rPr lang="en-US" altLang="zh-TW" b="1" dirty="0" smtClean="0"/>
              <a:t>?</a:t>
            </a:r>
            <a:endParaRPr lang="zh-TW" altLang="en-US" dirty="0"/>
          </a:p>
        </p:txBody>
      </p:sp>
      <p:sp>
        <p:nvSpPr>
          <p:cNvPr id="6" name="矩形 5"/>
          <p:cNvSpPr/>
          <p:nvPr/>
        </p:nvSpPr>
        <p:spPr>
          <a:xfrm>
            <a:off x="4459913" y="3307396"/>
            <a:ext cx="2640595" cy="369332"/>
          </a:xfrm>
          <a:prstGeom prst="rect">
            <a:avLst/>
          </a:prstGeom>
        </p:spPr>
        <p:txBody>
          <a:bodyPr wrap="none">
            <a:spAutoFit/>
          </a:bodyPr>
          <a:lstStyle/>
          <a:p>
            <a:r>
              <a:rPr lang="en-US" altLang="zh-TW" b="1"/>
              <a:t>How is this organized? </a:t>
            </a:r>
            <a:endParaRPr lang="zh-TW" altLang="en-US" dirty="0"/>
          </a:p>
        </p:txBody>
      </p:sp>
      <p:sp>
        <p:nvSpPr>
          <p:cNvPr id="7" name="矩形 6"/>
          <p:cNvSpPr/>
          <p:nvPr/>
        </p:nvSpPr>
        <p:spPr>
          <a:xfrm>
            <a:off x="9083709" y="4400471"/>
            <a:ext cx="2706125" cy="369332"/>
          </a:xfrm>
          <a:prstGeom prst="rect">
            <a:avLst/>
          </a:prstGeom>
        </p:spPr>
        <p:txBody>
          <a:bodyPr wrap="none">
            <a:spAutoFit/>
          </a:bodyPr>
          <a:lstStyle/>
          <a:p>
            <a:r>
              <a:rPr lang="en-US" altLang="zh-TW" b="1"/>
              <a:t>What should I do now? </a:t>
            </a:r>
            <a:endParaRPr lang="zh-TW" altLang="en-US" dirty="0"/>
          </a:p>
        </p:txBody>
      </p:sp>
    </p:spTree>
    <p:extLst>
      <p:ext uri="{BB962C8B-B14F-4D97-AF65-F5344CB8AC3E}">
        <p14:creationId xmlns:p14="http://schemas.microsoft.com/office/powerpoint/2010/main" val="1910475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Data Loading for ML </a:t>
            </a:r>
            <a:r>
              <a:rPr lang="en-US" altLang="zh-TW" dirty="0" smtClean="0"/>
              <a:t>Projects</a:t>
            </a:r>
            <a:endParaRPr kumimoji="1" lang="zh-TW" altLang="en-US" dirty="0"/>
          </a:p>
        </p:txBody>
      </p:sp>
      <p:sp>
        <p:nvSpPr>
          <p:cNvPr id="3" name="內容版面配置區 2"/>
          <p:cNvSpPr>
            <a:spLocks noGrp="1"/>
          </p:cNvSpPr>
          <p:nvPr>
            <p:ph idx="1"/>
          </p:nvPr>
        </p:nvSpPr>
        <p:spPr>
          <a:xfrm>
            <a:off x="1451579" y="2015732"/>
            <a:ext cx="9603275" cy="4070108"/>
          </a:xfrm>
        </p:spPr>
        <p:txBody>
          <a:bodyPr>
            <a:noAutofit/>
          </a:bodyPr>
          <a:lstStyle/>
          <a:p>
            <a:r>
              <a:rPr lang="en-US" altLang="zh-TW" sz="2200" dirty="0">
                <a:latin typeface="Times New Roman" charset="0"/>
                <a:ea typeface="Times New Roman" charset="0"/>
                <a:cs typeface="Times New Roman" charset="0"/>
              </a:rPr>
              <a:t>T</a:t>
            </a:r>
            <a:r>
              <a:rPr lang="en-US" altLang="zh-TW" sz="2200" dirty="0" smtClean="0">
                <a:latin typeface="Times New Roman" charset="0"/>
                <a:ea typeface="Times New Roman" charset="0"/>
                <a:cs typeface="Times New Roman" charset="0"/>
              </a:rPr>
              <a:t>he </a:t>
            </a:r>
            <a:r>
              <a:rPr lang="en-US" altLang="zh-TW" sz="2200" dirty="0">
                <a:latin typeface="Times New Roman" charset="0"/>
                <a:ea typeface="Times New Roman" charset="0"/>
                <a:cs typeface="Times New Roman" charset="0"/>
              </a:rPr>
              <a:t>most common format of data for ML projects is CSV (comma-separated values</a:t>
            </a:r>
            <a:r>
              <a:rPr lang="en-US" altLang="zh-TW" sz="2200" dirty="0" smtClean="0">
                <a:latin typeface="Times New Roman" charset="0"/>
                <a:ea typeface="Times New Roman" charset="0"/>
                <a:cs typeface="Times New Roman" charset="0"/>
              </a:rPr>
              <a:t>),  </a:t>
            </a:r>
            <a:r>
              <a:rPr lang="en-US" altLang="zh-TW" sz="2200" dirty="0">
                <a:latin typeface="Times New Roman" charset="0"/>
                <a:ea typeface="Times New Roman" charset="0"/>
                <a:cs typeface="Times New Roman" charset="0"/>
              </a:rPr>
              <a:t>a simple file format which is used to store tabular data (number and text) such as a spreadsheet in plain text. </a:t>
            </a:r>
            <a:endParaRPr lang="en-US" altLang="zh-TW" sz="2200" dirty="0" smtClean="0">
              <a:latin typeface="Times New Roman" charset="0"/>
              <a:ea typeface="Times New Roman" charset="0"/>
              <a:cs typeface="Times New Roman" charset="0"/>
            </a:endParaRPr>
          </a:p>
          <a:p>
            <a:r>
              <a:rPr lang="en-US" altLang="zh-TW" sz="2200" dirty="0">
                <a:latin typeface="Times New Roman" charset="0"/>
                <a:ea typeface="Times New Roman" charset="0"/>
                <a:cs typeface="Times New Roman" charset="0"/>
              </a:rPr>
              <a:t>File </a:t>
            </a:r>
            <a:r>
              <a:rPr lang="en-US" altLang="zh-TW" sz="2200" dirty="0" smtClean="0">
                <a:latin typeface="Times New Roman" charset="0"/>
                <a:ea typeface="Times New Roman" charset="0"/>
                <a:cs typeface="Times New Roman" charset="0"/>
              </a:rPr>
              <a:t>Head: the </a:t>
            </a:r>
            <a:r>
              <a:rPr lang="en-US" altLang="zh-TW" sz="2200" dirty="0">
                <a:latin typeface="Times New Roman" charset="0"/>
                <a:ea typeface="Times New Roman" charset="0"/>
                <a:cs typeface="Times New Roman" charset="0"/>
              </a:rPr>
              <a:t>header contains the information for each </a:t>
            </a:r>
            <a:r>
              <a:rPr lang="en-US" altLang="zh-TW" sz="2200" dirty="0" smtClean="0">
                <a:latin typeface="Times New Roman" charset="0"/>
                <a:ea typeface="Times New Roman" charset="0"/>
                <a:cs typeface="Times New Roman" charset="0"/>
              </a:rPr>
              <a:t>field</a:t>
            </a:r>
          </a:p>
          <a:p>
            <a:r>
              <a:rPr lang="en-US" altLang="zh-TW" sz="2200" dirty="0">
                <a:latin typeface="Times New Roman" charset="0"/>
                <a:ea typeface="Times New Roman" charset="0"/>
                <a:cs typeface="Times New Roman" charset="0"/>
              </a:rPr>
              <a:t>T</a:t>
            </a:r>
            <a:r>
              <a:rPr lang="en-US" altLang="zh-TW" sz="2200" dirty="0" smtClean="0">
                <a:latin typeface="Times New Roman" charset="0"/>
                <a:ea typeface="Times New Roman" charset="0"/>
                <a:cs typeface="Times New Roman" charset="0"/>
              </a:rPr>
              <a:t>wo </a:t>
            </a:r>
            <a:r>
              <a:rPr lang="en-US" altLang="zh-TW" sz="2200" dirty="0">
                <a:latin typeface="Times New Roman" charset="0"/>
                <a:ea typeface="Times New Roman" charset="0"/>
                <a:cs typeface="Times New Roman" charset="0"/>
              </a:rPr>
              <a:t>cases related to CSV file header which must be considered −</a:t>
            </a:r>
          </a:p>
          <a:p>
            <a:pPr lvl="1"/>
            <a:r>
              <a:rPr lang="en-US" altLang="zh-TW" sz="2200" b="1" dirty="0">
                <a:latin typeface="Times New Roman" charset="0"/>
                <a:ea typeface="Times New Roman" charset="0"/>
                <a:cs typeface="Times New Roman" charset="0"/>
              </a:rPr>
              <a:t>Case-I: When Data file is having a file header</a:t>
            </a:r>
            <a:r>
              <a:rPr lang="en-US" altLang="zh-TW" sz="2200" dirty="0">
                <a:latin typeface="Times New Roman" charset="0"/>
                <a:ea typeface="Times New Roman" charset="0"/>
                <a:cs typeface="Times New Roman" charset="0"/>
              </a:rPr>
              <a:t> − It will automatically assign the names to each column of data if data file is having a file header.</a:t>
            </a:r>
          </a:p>
          <a:p>
            <a:pPr lvl="1"/>
            <a:r>
              <a:rPr lang="en-US" altLang="zh-TW" sz="2200" b="1" dirty="0">
                <a:latin typeface="Times New Roman" charset="0"/>
                <a:ea typeface="Times New Roman" charset="0"/>
                <a:cs typeface="Times New Roman" charset="0"/>
              </a:rPr>
              <a:t>Case-II: When Data file is not having a file header</a:t>
            </a:r>
            <a:r>
              <a:rPr lang="en-US" altLang="zh-TW" sz="2200" dirty="0">
                <a:latin typeface="Times New Roman" charset="0"/>
                <a:ea typeface="Times New Roman" charset="0"/>
                <a:cs typeface="Times New Roman" charset="0"/>
              </a:rPr>
              <a:t> − We need to assign the names to each column of data manually if data file is not having a file header.</a:t>
            </a:r>
          </a:p>
        </p:txBody>
      </p:sp>
    </p:spTree>
    <p:extLst>
      <p:ext uri="{BB962C8B-B14F-4D97-AF65-F5344CB8AC3E}">
        <p14:creationId xmlns:p14="http://schemas.microsoft.com/office/powerpoint/2010/main" val="1208865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804519"/>
            <a:ext cx="5540435" cy="1049235"/>
          </a:xfrm>
        </p:spPr>
        <p:txBody>
          <a:bodyPr/>
          <a:lstStyle/>
          <a:p>
            <a:r>
              <a:rPr kumimoji="1" lang="en-US" altLang="zh-TW" dirty="0" smtClean="0"/>
              <a:t>Pandas or CSV or </a:t>
            </a:r>
            <a:r>
              <a:rPr kumimoji="1" lang="en-US" altLang="zh-TW" dirty="0" err="1" smtClean="0"/>
              <a:t>NumPy</a:t>
            </a:r>
            <a:endParaRPr kumimoji="1" lang="zh-TW" altLang="en-US" dirty="0"/>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503" y="1853754"/>
            <a:ext cx="5546468" cy="4165219"/>
          </a:xfr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1938" y="121175"/>
            <a:ext cx="6554030" cy="2368296"/>
          </a:xfrm>
          <a:prstGeom prst="rect">
            <a:avLst/>
          </a:prstGeom>
        </p:spPr>
      </p:pic>
      <p:pic>
        <p:nvPicPr>
          <p:cNvPr id="6" name="圖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1938" y="2701932"/>
            <a:ext cx="6554030" cy="2329251"/>
          </a:xfrm>
          <a:prstGeom prst="rect">
            <a:avLst/>
          </a:prstGeom>
        </p:spPr>
      </p:pic>
      <p:pic>
        <p:nvPicPr>
          <p:cNvPr id="7" name="圖片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02277" y="5090105"/>
            <a:ext cx="7183691" cy="1767895"/>
          </a:xfrm>
          <a:prstGeom prst="rect">
            <a:avLst/>
          </a:prstGeom>
        </p:spPr>
      </p:pic>
    </p:spTree>
    <p:extLst>
      <p:ext uri="{BB962C8B-B14F-4D97-AF65-F5344CB8AC3E}">
        <p14:creationId xmlns:p14="http://schemas.microsoft.com/office/powerpoint/2010/main" val="18267770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Understanding Data with Statistics</a:t>
            </a:r>
            <a:br>
              <a:rPr lang="en-US" altLang="zh-TW" dirty="0"/>
            </a:br>
            <a:endParaRPr kumimoji="1" lang="zh-TW" altLang="en-US" dirty="0"/>
          </a:p>
        </p:txBody>
      </p:sp>
      <p:sp>
        <p:nvSpPr>
          <p:cNvPr id="3" name="內容版面配置區 2"/>
          <p:cNvSpPr>
            <a:spLocks noGrp="1"/>
          </p:cNvSpPr>
          <p:nvPr>
            <p:ph idx="1"/>
          </p:nvPr>
        </p:nvSpPr>
        <p:spPr>
          <a:xfrm>
            <a:off x="1451578" y="1853754"/>
            <a:ext cx="9603275" cy="4254438"/>
          </a:xfrm>
        </p:spPr>
        <p:txBody>
          <a:bodyPr/>
          <a:lstStyle/>
          <a:p>
            <a:r>
              <a:rPr lang="en-US" altLang="zh-TW" sz="2400" dirty="0"/>
              <a:t>Looking at Raw </a:t>
            </a:r>
            <a:r>
              <a:rPr lang="en-US" altLang="zh-TW" sz="2400" dirty="0" smtClean="0"/>
              <a:t>Data</a:t>
            </a:r>
          </a:p>
          <a:p>
            <a:r>
              <a:rPr lang="en-US" altLang="zh-TW" sz="2400" dirty="0"/>
              <a:t>Checking Dimensions of Data</a:t>
            </a:r>
          </a:p>
          <a:p>
            <a:r>
              <a:rPr lang="en-US" altLang="zh-TW" sz="2400" dirty="0"/>
              <a:t>Statistical Summary of Data</a:t>
            </a:r>
          </a:p>
          <a:p>
            <a:r>
              <a:rPr lang="en-US" altLang="zh-TW" sz="2400" dirty="0"/>
              <a:t>Reviewing Class Distribution</a:t>
            </a:r>
          </a:p>
          <a:p>
            <a:r>
              <a:rPr lang="en-US" altLang="zh-TW" sz="2400" dirty="0"/>
              <a:t>Reviewing Correlation between </a:t>
            </a:r>
            <a:r>
              <a:rPr lang="en-US" altLang="zh-TW" sz="2400" dirty="0" smtClean="0"/>
              <a:t>Attributes</a:t>
            </a:r>
          </a:p>
          <a:p>
            <a:r>
              <a:rPr lang="en-US" altLang="zh-TW" sz="2400" dirty="0"/>
              <a:t>Reviewing Skew of Attribute Distribution</a:t>
            </a:r>
          </a:p>
          <a:p>
            <a:endParaRPr lang="en-US" altLang="zh-TW" dirty="0"/>
          </a:p>
        </p:txBody>
      </p:sp>
    </p:spTree>
    <p:extLst>
      <p:ext uri="{BB962C8B-B14F-4D97-AF65-F5344CB8AC3E}">
        <p14:creationId xmlns:p14="http://schemas.microsoft.com/office/powerpoint/2010/main" val="520159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Understanding Data with Visualization</a:t>
            </a:r>
            <a:br>
              <a:rPr lang="en-US" altLang="zh-TW" dirty="0"/>
            </a:br>
            <a:endParaRPr kumimoji="1" lang="zh-TW" altLang="en-US" dirty="0"/>
          </a:p>
        </p:txBody>
      </p:sp>
      <p:pic>
        <p:nvPicPr>
          <p:cNvPr id="5" name="內容版面配置區 4"/>
          <p:cNvPicPr>
            <a:picLocks noGrp="1" noChangeAspect="1"/>
          </p:cNvPicPr>
          <p:nvPr>
            <p:ph idx="1"/>
          </p:nvPr>
        </p:nvPicPr>
        <p:blipFill>
          <a:blip r:embed="rId2"/>
          <a:stretch>
            <a:fillRect/>
          </a:stretch>
        </p:blipFill>
        <p:spPr>
          <a:xfrm>
            <a:off x="2208356" y="1853754"/>
            <a:ext cx="8919783" cy="4266630"/>
          </a:xfrm>
          <a:prstGeom prst="rect">
            <a:avLst/>
          </a:prstGeom>
        </p:spPr>
      </p:pic>
    </p:spTree>
    <p:extLst>
      <p:ext uri="{BB962C8B-B14F-4D97-AF65-F5344CB8AC3E}">
        <p14:creationId xmlns:p14="http://schemas.microsoft.com/office/powerpoint/2010/main" val="8024024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Preparing data</a:t>
            </a:r>
            <a:endParaRPr kumimoji="1" lang="zh-TW" altLang="en-US" dirty="0"/>
          </a:p>
        </p:txBody>
      </p:sp>
      <p:sp>
        <p:nvSpPr>
          <p:cNvPr id="3" name="內容版面配置區 2"/>
          <p:cNvSpPr>
            <a:spLocks noGrp="1"/>
          </p:cNvSpPr>
          <p:nvPr>
            <p:ph idx="1"/>
          </p:nvPr>
        </p:nvSpPr>
        <p:spPr>
          <a:xfrm>
            <a:off x="1451579" y="1853754"/>
            <a:ext cx="9603275" cy="4129036"/>
          </a:xfrm>
        </p:spPr>
        <p:txBody>
          <a:bodyPr>
            <a:normAutofit lnSpcReduction="10000"/>
          </a:bodyPr>
          <a:lstStyle/>
          <a:p>
            <a:r>
              <a:rPr lang="en-US" altLang="zh-TW" dirty="0"/>
              <a:t>This makes data preparation the most important step in ML process. Data preparation may be defined as the procedure that makes our dataset more appropriate for ML process</a:t>
            </a:r>
            <a:r>
              <a:rPr lang="en-US" altLang="zh-TW" dirty="0" smtClean="0"/>
              <a:t>.</a:t>
            </a:r>
          </a:p>
          <a:p>
            <a:r>
              <a:rPr lang="en-US" altLang="zh-TW" dirty="0"/>
              <a:t>Data Pre-processing </a:t>
            </a:r>
            <a:r>
              <a:rPr lang="en-US" altLang="zh-TW" dirty="0" smtClean="0"/>
              <a:t>Techniques:</a:t>
            </a:r>
            <a:endParaRPr lang="en-US" altLang="zh-TW" dirty="0"/>
          </a:p>
          <a:p>
            <a:pPr lvl="1"/>
            <a:r>
              <a:rPr kumimoji="1" lang="en-US" altLang="zh-TW" dirty="0" smtClean="0"/>
              <a:t>Scaling</a:t>
            </a:r>
          </a:p>
          <a:p>
            <a:pPr lvl="1"/>
            <a:r>
              <a:rPr kumimoji="1" lang="en-US" altLang="zh-TW" dirty="0" smtClean="0"/>
              <a:t>Normalization</a:t>
            </a:r>
          </a:p>
          <a:p>
            <a:pPr lvl="2"/>
            <a:r>
              <a:rPr kumimoji="1" lang="en-US" altLang="zh-TW" dirty="0" smtClean="0"/>
              <a:t>L1 normalization</a:t>
            </a:r>
          </a:p>
          <a:p>
            <a:pPr lvl="2"/>
            <a:r>
              <a:rPr kumimoji="1" lang="en-US" altLang="zh-TW" dirty="0" smtClean="0"/>
              <a:t>L2 normalization</a:t>
            </a:r>
          </a:p>
          <a:p>
            <a:pPr lvl="1"/>
            <a:r>
              <a:rPr kumimoji="1" lang="en-US" altLang="zh-TW" dirty="0" err="1" smtClean="0"/>
              <a:t>Binarization</a:t>
            </a:r>
            <a:endParaRPr kumimoji="1" lang="en-US" altLang="zh-TW" dirty="0" smtClean="0"/>
          </a:p>
          <a:p>
            <a:pPr lvl="1"/>
            <a:r>
              <a:rPr kumimoji="1" lang="en-US" altLang="zh-TW" dirty="0" err="1" smtClean="0"/>
              <a:t>Standarization</a:t>
            </a:r>
            <a:endParaRPr kumimoji="1" lang="en-US" altLang="zh-TW" dirty="0" smtClean="0"/>
          </a:p>
          <a:p>
            <a:pPr lvl="1"/>
            <a:r>
              <a:rPr kumimoji="1" lang="en-US" altLang="zh-TW" dirty="0" smtClean="0"/>
              <a:t>Data labeling</a:t>
            </a:r>
          </a:p>
          <a:p>
            <a:pPr lvl="1"/>
            <a:endParaRPr kumimoji="1" lang="zh-TW" altLang="en-US" dirty="0"/>
          </a:p>
        </p:txBody>
      </p:sp>
    </p:spTree>
    <p:extLst>
      <p:ext uri="{BB962C8B-B14F-4D97-AF65-F5344CB8AC3E}">
        <p14:creationId xmlns:p14="http://schemas.microsoft.com/office/powerpoint/2010/main" val="9753114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Scaling</a:t>
            </a:r>
            <a:br>
              <a:rPr lang="en-US" altLang="zh-TW" dirty="0"/>
            </a:br>
            <a:endParaRPr kumimoji="1" lang="zh-TW" altLang="en-US" dirty="0"/>
          </a:p>
        </p:txBody>
      </p:sp>
      <p:sp>
        <p:nvSpPr>
          <p:cNvPr id="3" name="內容版面配置區 2"/>
          <p:cNvSpPr>
            <a:spLocks noGrp="1"/>
          </p:cNvSpPr>
          <p:nvPr>
            <p:ph idx="1"/>
          </p:nvPr>
        </p:nvSpPr>
        <p:spPr>
          <a:xfrm>
            <a:off x="390875" y="1853754"/>
            <a:ext cx="5058949" cy="3450613"/>
          </a:xfrm>
        </p:spPr>
        <p:txBody>
          <a:bodyPr>
            <a:normAutofit lnSpcReduction="10000"/>
          </a:bodyPr>
          <a:lstStyle/>
          <a:p>
            <a:r>
              <a:rPr lang="en-US" altLang="zh-TW" dirty="0"/>
              <a:t>Data rescaling makes sure that attributes are at same scale. </a:t>
            </a:r>
            <a:endParaRPr lang="en-US" altLang="zh-TW" dirty="0" smtClean="0"/>
          </a:p>
          <a:p>
            <a:r>
              <a:rPr lang="en-US" altLang="zh-TW" dirty="0" smtClean="0"/>
              <a:t>Generally</a:t>
            </a:r>
            <a:r>
              <a:rPr lang="en-US" altLang="zh-TW" dirty="0"/>
              <a:t>, attributes are rescaled into the range of 0 and 1. ML algorithms like gradient descent and k-Nearest Neighbors requires scaled data. </a:t>
            </a:r>
            <a:endParaRPr lang="en-US" altLang="zh-TW" dirty="0" smtClean="0"/>
          </a:p>
          <a:p>
            <a:r>
              <a:rPr lang="en-US" altLang="zh-TW" dirty="0" smtClean="0"/>
              <a:t>We </a:t>
            </a:r>
            <a:r>
              <a:rPr lang="en-US" altLang="zh-TW" dirty="0"/>
              <a:t>can rescale the data with the help of </a:t>
            </a:r>
            <a:r>
              <a:rPr lang="en-US" altLang="zh-TW" i="1" dirty="0" err="1"/>
              <a:t>MinMaxScaler</a:t>
            </a:r>
            <a:r>
              <a:rPr lang="en-US" altLang="zh-TW" dirty="0"/>
              <a:t> class of </a:t>
            </a:r>
            <a:r>
              <a:rPr lang="en-US" altLang="zh-TW" i="1" dirty="0" err="1"/>
              <a:t>scikit</a:t>
            </a:r>
            <a:r>
              <a:rPr lang="en-US" altLang="zh-TW" i="1" dirty="0"/>
              <a:t>-learn</a:t>
            </a:r>
            <a:r>
              <a:rPr lang="en-US" altLang="zh-TW" dirty="0"/>
              <a:t> Python library.</a:t>
            </a:r>
            <a:endParaRPr kumimoji="1" lang="zh-TW" altLang="en-US"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9824" y="509163"/>
            <a:ext cx="6603109" cy="2218944"/>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40096" y="2818127"/>
            <a:ext cx="6812534" cy="1521867"/>
          </a:xfrm>
          <a:prstGeom prst="rect">
            <a:avLst/>
          </a:prstGeom>
        </p:spPr>
      </p:pic>
      <p:pic>
        <p:nvPicPr>
          <p:cNvPr id="6" name="圖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49824" y="4362196"/>
            <a:ext cx="6647160" cy="1709420"/>
          </a:xfrm>
          <a:prstGeom prst="rect">
            <a:avLst/>
          </a:prstGeom>
        </p:spPr>
      </p:pic>
    </p:spTree>
    <p:extLst>
      <p:ext uri="{BB962C8B-B14F-4D97-AF65-F5344CB8AC3E}">
        <p14:creationId xmlns:p14="http://schemas.microsoft.com/office/powerpoint/2010/main" val="7581534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err="1"/>
              <a:t>Binarization</a:t>
            </a:r>
            <a:r>
              <a:rPr lang="en-US" altLang="zh-TW" dirty="0"/>
              <a:t/>
            </a:r>
            <a:br>
              <a:rPr lang="en-US" altLang="zh-TW" dirty="0"/>
            </a:br>
            <a:endParaRPr kumimoji="1" lang="zh-TW" altLang="en-US" dirty="0"/>
          </a:p>
        </p:txBody>
      </p:sp>
      <p:sp>
        <p:nvSpPr>
          <p:cNvPr id="3" name="內容版面配置區 2"/>
          <p:cNvSpPr>
            <a:spLocks noGrp="1"/>
          </p:cNvSpPr>
          <p:nvPr>
            <p:ph idx="1"/>
          </p:nvPr>
        </p:nvSpPr>
        <p:spPr>
          <a:xfrm>
            <a:off x="70593" y="1853754"/>
            <a:ext cx="6192805" cy="4043692"/>
          </a:xfrm>
        </p:spPr>
        <p:txBody>
          <a:bodyPr>
            <a:normAutofit/>
          </a:bodyPr>
          <a:lstStyle/>
          <a:p>
            <a:r>
              <a:rPr lang="en-US" altLang="zh-TW" dirty="0"/>
              <a:t>We can use a binary threshold for making our data binary. The values above that threshold value will be converted to 1 and below that threshold will be converted to 0</a:t>
            </a:r>
            <a:r>
              <a:rPr lang="en-US" altLang="zh-TW" dirty="0" smtClean="0"/>
              <a:t>.</a:t>
            </a:r>
          </a:p>
          <a:p>
            <a:r>
              <a:rPr lang="en-US" altLang="zh-TW" dirty="0"/>
              <a:t>For example, if we choose threshold value = 0.5, then the dataset value above it will become 1 and below this will become 0. That is why we can call it </a:t>
            </a:r>
            <a:r>
              <a:rPr lang="en-US" altLang="zh-TW" b="1" dirty="0" err="1"/>
              <a:t>binarizing</a:t>
            </a:r>
            <a:r>
              <a:rPr lang="en-US" altLang="zh-TW" dirty="0"/>
              <a:t> the data or </a:t>
            </a:r>
            <a:r>
              <a:rPr lang="en-US" altLang="zh-TW" b="1" dirty="0"/>
              <a:t>thresholding</a:t>
            </a:r>
            <a:r>
              <a:rPr lang="en-US" altLang="zh-TW" dirty="0"/>
              <a:t> the data.</a:t>
            </a:r>
            <a:endParaRPr lang="en-US" altLang="zh-TW" dirty="0" smtClean="0"/>
          </a:p>
          <a:p>
            <a:endParaRPr kumimoji="1" lang="zh-TW" altLang="en-US"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7376" y="280833"/>
            <a:ext cx="5678182" cy="1451001"/>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3216" y="1817129"/>
            <a:ext cx="5852160" cy="3873102"/>
          </a:xfrm>
          <a:prstGeom prst="rect">
            <a:avLst/>
          </a:prstGeom>
        </p:spPr>
      </p:pic>
    </p:spTree>
    <p:extLst>
      <p:ext uri="{BB962C8B-B14F-4D97-AF65-F5344CB8AC3E}">
        <p14:creationId xmlns:p14="http://schemas.microsoft.com/office/powerpoint/2010/main" val="282986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err="1" smtClean="0"/>
              <a:t>Standarization</a:t>
            </a:r>
            <a:endParaRPr kumimoji="1" lang="zh-TW" altLang="en-US" dirty="0"/>
          </a:p>
        </p:txBody>
      </p:sp>
      <p:sp>
        <p:nvSpPr>
          <p:cNvPr id="3" name="內容版面配置區 2"/>
          <p:cNvSpPr>
            <a:spLocks noGrp="1"/>
          </p:cNvSpPr>
          <p:nvPr>
            <p:ph idx="1"/>
          </p:nvPr>
        </p:nvSpPr>
        <p:spPr>
          <a:xfrm>
            <a:off x="122651" y="1853754"/>
            <a:ext cx="11557285" cy="4193478"/>
          </a:xfrm>
        </p:spPr>
        <p:txBody>
          <a:bodyPr>
            <a:noAutofit/>
          </a:bodyPr>
          <a:lstStyle/>
          <a:p>
            <a:r>
              <a:rPr lang="en-US" altLang="zh-TW" sz="2400" dirty="0" smtClean="0"/>
              <a:t>The </a:t>
            </a:r>
            <a:r>
              <a:rPr lang="en-US" altLang="zh-TW" sz="2400" dirty="0" err="1" smtClean="0"/>
              <a:t>standarization</a:t>
            </a:r>
            <a:r>
              <a:rPr lang="en-US" altLang="zh-TW" sz="2400" dirty="0" smtClean="0"/>
              <a:t> transforms </a:t>
            </a:r>
            <a:r>
              <a:rPr lang="en-US" altLang="zh-TW" sz="2400" dirty="0"/>
              <a:t>the data attributes with a Gaussian distribution. </a:t>
            </a:r>
            <a:endParaRPr lang="en-US" altLang="zh-TW" sz="2400" dirty="0" smtClean="0"/>
          </a:p>
          <a:p>
            <a:r>
              <a:rPr lang="en-US" altLang="zh-TW" sz="2400" dirty="0" smtClean="0"/>
              <a:t>It </a:t>
            </a:r>
            <a:r>
              <a:rPr lang="en-US" altLang="zh-TW" sz="2400" dirty="0"/>
              <a:t>differs the mean and SD (Standard Deviation) to a standard Gaussian distribution with a mean of 0 and a SD of 1. </a:t>
            </a:r>
            <a:endParaRPr lang="en-US" altLang="zh-TW" sz="2400" dirty="0" smtClean="0"/>
          </a:p>
          <a:p>
            <a:r>
              <a:rPr lang="en-US" altLang="zh-TW" sz="2400" dirty="0" smtClean="0"/>
              <a:t>This </a:t>
            </a:r>
            <a:r>
              <a:rPr lang="en-US" altLang="zh-TW" sz="2400" dirty="0"/>
              <a:t>technique is useful in ML algorithms like linear regression, logistic regression that assumes a Gaussian distribution in input dataset and produce better results with rescaled data. </a:t>
            </a:r>
            <a:endParaRPr lang="en-US" altLang="zh-TW" sz="2400" dirty="0" smtClean="0"/>
          </a:p>
          <a:p>
            <a:r>
              <a:rPr lang="en-US" altLang="zh-TW" sz="2400" dirty="0" smtClean="0"/>
              <a:t>We </a:t>
            </a:r>
            <a:r>
              <a:rPr lang="en-US" altLang="zh-TW" sz="2400" dirty="0"/>
              <a:t>can standardize the data (mean = 0 and SD =1) with the help of </a:t>
            </a:r>
            <a:r>
              <a:rPr lang="en-US" altLang="zh-TW" sz="2400" i="1" dirty="0" err="1"/>
              <a:t>StandardScaler</a:t>
            </a:r>
            <a:r>
              <a:rPr lang="en-US" altLang="zh-TW" sz="2400" dirty="0"/>
              <a:t> class of </a:t>
            </a:r>
            <a:r>
              <a:rPr lang="en-US" altLang="zh-TW" sz="2400" i="1" dirty="0" err="1"/>
              <a:t>scikit</a:t>
            </a:r>
            <a:r>
              <a:rPr lang="en-US" altLang="zh-TW" sz="2400" i="1" dirty="0"/>
              <a:t>-learn</a:t>
            </a:r>
            <a:r>
              <a:rPr lang="en-US" altLang="zh-TW" sz="2400" dirty="0"/>
              <a:t> Python library.</a:t>
            </a:r>
            <a:endParaRPr kumimoji="1" lang="zh-TW" altLang="en-US" sz="2400" dirty="0"/>
          </a:p>
        </p:txBody>
      </p:sp>
    </p:spTree>
    <p:extLst>
      <p:ext uri="{BB962C8B-B14F-4D97-AF65-F5344CB8AC3E}">
        <p14:creationId xmlns:p14="http://schemas.microsoft.com/office/powerpoint/2010/main" val="1345708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7570" y="1926336"/>
            <a:ext cx="7232161" cy="4069597"/>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7570" y="524102"/>
            <a:ext cx="6923427" cy="1207161"/>
          </a:xfrm>
          <a:prstGeom prst="rect">
            <a:avLst/>
          </a:prstGeom>
        </p:spPr>
      </p:pic>
    </p:spTree>
    <p:extLst>
      <p:ext uri="{BB962C8B-B14F-4D97-AF65-F5344CB8AC3E}">
        <p14:creationId xmlns:p14="http://schemas.microsoft.com/office/powerpoint/2010/main" val="288396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cap="none" dirty="0" smtClean="0">
                <a:latin typeface="Arial" charset="0"/>
              </a:rPr>
              <a:t>Machine Learning </a:t>
            </a:r>
            <a:r>
              <a:rPr lang="zh-TW" altLang="zh-TW" cap="none" dirty="0" smtClean="0">
                <a:latin typeface="Arial" charset="0"/>
              </a:rPr>
              <a:t>Workflow</a:t>
            </a:r>
            <a:endParaRPr kumimoji="1" lang="zh-TW" altLang="en-US" dirty="0"/>
          </a:p>
        </p:txBody>
      </p:sp>
      <p:pic>
        <p:nvPicPr>
          <p:cNvPr id="1029" name="Picture 5" descr="age9image5862640"/>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519673" y="1853754"/>
            <a:ext cx="6672327" cy="5004246"/>
          </a:xfrm>
          <a:prstGeom prst="rect">
            <a:avLst/>
          </a:prstGeom>
          <a:noFill/>
          <a:extLst>
            <a:ext uri="{909E8E84-426E-40DD-AFC4-6F175D3DCCD1}">
              <a14:hiddenFill xmlns:a14="http://schemas.microsoft.com/office/drawing/2010/main">
                <a:solidFill>
                  <a:srgbClr val="FFFFFF"/>
                </a:solidFill>
              </a14:hiddenFill>
            </a:ext>
          </a:extLst>
        </p:spPr>
      </p:pic>
      <p:pic>
        <p:nvPicPr>
          <p:cNvPr id="6" name="圖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309870"/>
            <a:ext cx="5526481" cy="3548130"/>
          </a:xfrm>
          <a:prstGeom prst="rect">
            <a:avLst/>
          </a:prstGeom>
        </p:spPr>
      </p:pic>
      <p:pic>
        <p:nvPicPr>
          <p:cNvPr id="7" name="圖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3372" y="1966419"/>
            <a:ext cx="3432579" cy="1343451"/>
          </a:xfrm>
          <a:prstGeom prst="rect">
            <a:avLst/>
          </a:prstGeom>
        </p:spPr>
      </p:pic>
      <p:sp>
        <p:nvSpPr>
          <p:cNvPr id="8" name="向下箭號 7"/>
          <p:cNvSpPr/>
          <p:nvPr/>
        </p:nvSpPr>
        <p:spPr>
          <a:xfrm>
            <a:off x="2489301" y="3161813"/>
            <a:ext cx="421324" cy="4088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7198201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Data labeling</a:t>
            </a:r>
            <a:endParaRPr kumimoji="1" lang="zh-TW" altLang="en-US" dirty="0"/>
          </a:p>
        </p:txBody>
      </p:sp>
      <p:sp>
        <p:nvSpPr>
          <p:cNvPr id="3" name="內容版面配置區 2"/>
          <p:cNvSpPr>
            <a:spLocks noGrp="1"/>
          </p:cNvSpPr>
          <p:nvPr>
            <p:ph idx="1"/>
          </p:nvPr>
        </p:nvSpPr>
        <p:spPr>
          <a:xfrm>
            <a:off x="195803" y="1853754"/>
            <a:ext cx="11435365" cy="3450613"/>
          </a:xfrm>
        </p:spPr>
        <p:txBody>
          <a:bodyPr>
            <a:normAutofit/>
          </a:bodyPr>
          <a:lstStyle/>
          <a:p>
            <a:r>
              <a:rPr lang="en-US" altLang="zh-TW" sz="2400" dirty="0"/>
              <a:t>It is also very important to send the data to ML algorithms having proper labeling. </a:t>
            </a:r>
            <a:endParaRPr lang="en-US" altLang="zh-TW" sz="2400" dirty="0" smtClean="0"/>
          </a:p>
          <a:p>
            <a:r>
              <a:rPr lang="en-US" altLang="zh-TW" sz="2400" dirty="0" smtClean="0"/>
              <a:t>For </a:t>
            </a:r>
            <a:r>
              <a:rPr lang="en-US" altLang="zh-TW" sz="2400" dirty="0"/>
              <a:t>example, in case of classification problems, lot of labels in the form of words, numbers etc. are there on the data.</a:t>
            </a:r>
            <a:endParaRPr kumimoji="1" lang="zh-TW" altLang="en-US" sz="2400" dirty="0"/>
          </a:p>
        </p:txBody>
      </p:sp>
    </p:spTree>
    <p:extLst>
      <p:ext uri="{BB962C8B-B14F-4D97-AF65-F5344CB8AC3E}">
        <p14:creationId xmlns:p14="http://schemas.microsoft.com/office/powerpoint/2010/main" val="426673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380" y="302968"/>
            <a:ext cx="5842508" cy="3022600"/>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380" y="3496256"/>
            <a:ext cx="6671564" cy="3263900"/>
          </a:xfrm>
          <a:prstGeom prst="rect">
            <a:avLst/>
          </a:prstGeom>
        </p:spPr>
      </p:pic>
      <p:pic>
        <p:nvPicPr>
          <p:cNvPr id="6" name="圖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5060" y="4548632"/>
            <a:ext cx="5996940" cy="1535176"/>
          </a:xfrm>
          <a:prstGeom prst="rect">
            <a:avLst/>
          </a:prstGeom>
        </p:spPr>
      </p:pic>
    </p:spTree>
    <p:extLst>
      <p:ext uri="{BB962C8B-B14F-4D97-AF65-F5344CB8AC3E}">
        <p14:creationId xmlns:p14="http://schemas.microsoft.com/office/powerpoint/2010/main" val="2157541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Data Feature Selection</a:t>
            </a:r>
            <a:br>
              <a:rPr lang="en-US" altLang="zh-TW" dirty="0"/>
            </a:br>
            <a:endParaRPr kumimoji="1" lang="zh-TW" altLang="en-US" dirty="0"/>
          </a:p>
        </p:txBody>
      </p:sp>
      <p:sp>
        <p:nvSpPr>
          <p:cNvPr id="3" name="內容版面配置區 2"/>
          <p:cNvSpPr>
            <a:spLocks noGrp="1"/>
          </p:cNvSpPr>
          <p:nvPr>
            <p:ph idx="1"/>
          </p:nvPr>
        </p:nvSpPr>
        <p:spPr>
          <a:xfrm>
            <a:off x="1451579" y="2015732"/>
            <a:ext cx="9603275" cy="4092460"/>
          </a:xfrm>
        </p:spPr>
        <p:txBody>
          <a:bodyPr>
            <a:normAutofit fontScale="92500" lnSpcReduction="10000"/>
          </a:bodyPr>
          <a:lstStyle/>
          <a:p>
            <a:r>
              <a:rPr lang="en-US" altLang="zh-TW" sz="2400" dirty="0"/>
              <a:t>The performance of machine learning model is directly proportional to the data features used to train it. </a:t>
            </a:r>
            <a:endParaRPr lang="en-US" altLang="zh-TW" sz="2400" dirty="0" smtClean="0"/>
          </a:p>
          <a:p>
            <a:r>
              <a:rPr lang="en-US" altLang="zh-TW" sz="2400" dirty="0" smtClean="0"/>
              <a:t>On </a:t>
            </a:r>
            <a:r>
              <a:rPr lang="en-US" altLang="zh-TW" sz="2400" dirty="0"/>
              <a:t>the other hand, use of relevant data features can increase the accuracy </a:t>
            </a:r>
            <a:r>
              <a:rPr lang="en-US" altLang="zh-TW" sz="2400" dirty="0" smtClean="0"/>
              <a:t>of </a:t>
            </a:r>
            <a:r>
              <a:rPr lang="en-US" altLang="zh-TW" sz="2400" dirty="0"/>
              <a:t>your ML model especially linear and logistic regression</a:t>
            </a:r>
            <a:r>
              <a:rPr lang="en-US" altLang="zh-TW" sz="2400" dirty="0" smtClean="0"/>
              <a:t>.</a:t>
            </a:r>
          </a:p>
          <a:p>
            <a:r>
              <a:rPr lang="en-US" altLang="zh-TW" sz="2400" dirty="0"/>
              <a:t>The following are some of the benefits of automatic feature selection before modeling the data −</a:t>
            </a:r>
          </a:p>
          <a:p>
            <a:pPr lvl="1"/>
            <a:r>
              <a:rPr lang="en-US" altLang="zh-TW" sz="2200" dirty="0"/>
              <a:t>Performing feature selection before data modeling will reduce the overfitting.</a:t>
            </a:r>
          </a:p>
          <a:p>
            <a:pPr lvl="1"/>
            <a:r>
              <a:rPr lang="en-US" altLang="zh-TW" sz="2200" dirty="0"/>
              <a:t>Performing feature selection before data modeling will increases the accuracy of ML model.</a:t>
            </a:r>
          </a:p>
          <a:p>
            <a:pPr lvl="1"/>
            <a:r>
              <a:rPr lang="en-US" altLang="zh-TW" sz="2200" dirty="0"/>
              <a:t>Performing feature selection before data modeling will reduce the training time</a:t>
            </a:r>
          </a:p>
        </p:txBody>
      </p:sp>
    </p:spTree>
    <p:extLst>
      <p:ext uri="{BB962C8B-B14F-4D97-AF65-F5344CB8AC3E}">
        <p14:creationId xmlns:p14="http://schemas.microsoft.com/office/powerpoint/2010/main" val="20769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Feature Selection Techniques</a:t>
            </a:r>
            <a:br>
              <a:rPr lang="en-US" altLang="zh-TW" dirty="0"/>
            </a:br>
            <a:endParaRPr kumimoji="1" lang="zh-TW" altLang="en-US" dirty="0"/>
          </a:p>
        </p:txBody>
      </p:sp>
      <p:sp>
        <p:nvSpPr>
          <p:cNvPr id="3" name="內容版面配置區 2"/>
          <p:cNvSpPr>
            <a:spLocks noGrp="1"/>
          </p:cNvSpPr>
          <p:nvPr>
            <p:ph idx="1"/>
          </p:nvPr>
        </p:nvSpPr>
        <p:spPr/>
        <p:txBody>
          <a:bodyPr/>
          <a:lstStyle/>
          <a:p>
            <a:r>
              <a:rPr lang="en-US" altLang="zh-TW" dirty="0"/>
              <a:t>The followings are automatic feature selection techniques that we can use to model ML data in Python </a:t>
            </a:r>
            <a:r>
              <a:rPr lang="en-US" altLang="zh-TW" dirty="0" smtClean="0"/>
              <a:t>−</a:t>
            </a:r>
          </a:p>
          <a:p>
            <a:r>
              <a:rPr lang="en-US" altLang="zh-TW" dirty="0"/>
              <a:t>Univariate Selection</a:t>
            </a:r>
          </a:p>
          <a:p>
            <a:r>
              <a:rPr lang="en-US" altLang="zh-TW" dirty="0"/>
              <a:t>Recursive Feature Elimination</a:t>
            </a:r>
          </a:p>
          <a:p>
            <a:r>
              <a:rPr lang="en-US" altLang="zh-TW" dirty="0"/>
              <a:t>Principal Component Analysis (PCA</a:t>
            </a:r>
            <a:r>
              <a:rPr lang="en-US" altLang="zh-TW" dirty="0" smtClean="0"/>
              <a:t>)</a:t>
            </a:r>
          </a:p>
          <a:p>
            <a:r>
              <a:rPr lang="en-US" altLang="zh-TW" dirty="0"/>
              <a:t>Feature Importance</a:t>
            </a:r>
          </a:p>
          <a:p>
            <a:endParaRPr lang="en-US" altLang="zh-TW" dirty="0" smtClean="0"/>
          </a:p>
          <a:p>
            <a:endParaRPr lang="en-US" altLang="zh-TW" dirty="0"/>
          </a:p>
        </p:txBody>
      </p:sp>
    </p:spTree>
    <p:extLst>
      <p:ext uri="{BB962C8B-B14F-4D97-AF65-F5344CB8AC3E}">
        <p14:creationId xmlns:p14="http://schemas.microsoft.com/office/powerpoint/2010/main" val="2017705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Univariate Selection</a:t>
            </a:r>
          </a:p>
        </p:txBody>
      </p:sp>
      <p:sp>
        <p:nvSpPr>
          <p:cNvPr id="3" name="內容版面配置區 2"/>
          <p:cNvSpPr>
            <a:spLocks noGrp="1"/>
          </p:cNvSpPr>
          <p:nvPr>
            <p:ph idx="1"/>
          </p:nvPr>
        </p:nvSpPr>
        <p:spPr>
          <a:xfrm>
            <a:off x="195803" y="1966964"/>
            <a:ext cx="11618245" cy="4129036"/>
          </a:xfrm>
        </p:spPr>
        <p:txBody>
          <a:bodyPr>
            <a:normAutofit/>
          </a:bodyPr>
          <a:lstStyle/>
          <a:p>
            <a:r>
              <a:rPr lang="en-US" altLang="zh-TW" sz="2400" dirty="0"/>
              <a:t>This feature selection technique is very useful in selecting those features, with the help of statistical testing, having strongest relationship with the prediction variables. </a:t>
            </a:r>
            <a:endParaRPr lang="en-US" altLang="zh-TW" sz="2400" dirty="0" smtClean="0"/>
          </a:p>
          <a:p>
            <a:r>
              <a:rPr lang="en-US" altLang="zh-TW" sz="2400" dirty="0" smtClean="0"/>
              <a:t>We </a:t>
            </a:r>
            <a:r>
              <a:rPr lang="en-US" altLang="zh-TW" sz="2400" dirty="0"/>
              <a:t>can implement univariate feature selection technique with the help of SelectKBest0class of </a:t>
            </a:r>
            <a:r>
              <a:rPr lang="en-US" altLang="zh-TW" sz="2400" dirty="0" err="1"/>
              <a:t>scikit</a:t>
            </a:r>
            <a:r>
              <a:rPr lang="en-US" altLang="zh-TW" sz="2400" dirty="0"/>
              <a:t>-learn Python library.</a:t>
            </a:r>
            <a:endParaRPr kumimoji="1" lang="zh-TW" altLang="en-US" sz="2400" dirty="0"/>
          </a:p>
        </p:txBody>
      </p:sp>
    </p:spTree>
    <p:extLst>
      <p:ext uri="{BB962C8B-B14F-4D97-AF65-F5344CB8AC3E}">
        <p14:creationId xmlns:p14="http://schemas.microsoft.com/office/powerpoint/2010/main" val="12486570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045428" cy="6858000"/>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26100" y="2433828"/>
            <a:ext cx="6565900" cy="2209800"/>
          </a:xfrm>
          <a:prstGeom prst="rect">
            <a:avLst/>
          </a:prstGeom>
        </p:spPr>
      </p:pic>
    </p:spTree>
    <p:extLst>
      <p:ext uri="{BB962C8B-B14F-4D97-AF65-F5344CB8AC3E}">
        <p14:creationId xmlns:p14="http://schemas.microsoft.com/office/powerpoint/2010/main" val="18801259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Recursive Feature Elimination</a:t>
            </a:r>
            <a:br>
              <a:rPr lang="en-US" altLang="zh-TW" dirty="0"/>
            </a:br>
            <a:endParaRPr kumimoji="1" lang="zh-TW" altLang="en-US" dirty="0"/>
          </a:p>
        </p:txBody>
      </p:sp>
      <p:sp>
        <p:nvSpPr>
          <p:cNvPr id="3" name="內容版面配置區 2"/>
          <p:cNvSpPr>
            <a:spLocks noGrp="1"/>
          </p:cNvSpPr>
          <p:nvPr>
            <p:ph idx="1"/>
          </p:nvPr>
        </p:nvSpPr>
        <p:spPr/>
        <p:txBody>
          <a:bodyPr/>
          <a:lstStyle/>
          <a:p>
            <a:r>
              <a:rPr lang="en-US" altLang="zh-TW" dirty="0"/>
              <a:t>As the name suggests, RFE (Recursive feature elimination) feature selection technique removes the attributes recursively and builds the model with remaining attributes. </a:t>
            </a:r>
            <a:endParaRPr lang="en-US" altLang="zh-TW" dirty="0" smtClean="0"/>
          </a:p>
          <a:p>
            <a:r>
              <a:rPr lang="en-US" altLang="zh-TW" dirty="0" smtClean="0"/>
              <a:t>We </a:t>
            </a:r>
            <a:r>
              <a:rPr lang="en-US" altLang="zh-TW" dirty="0"/>
              <a:t>can implement RFE feature selection technique with the help of </a:t>
            </a:r>
            <a:r>
              <a:rPr lang="en-US" altLang="zh-TW" i="1" dirty="0"/>
              <a:t>RFE</a:t>
            </a:r>
            <a:r>
              <a:rPr lang="en-US" altLang="zh-TW" dirty="0"/>
              <a:t> class of </a:t>
            </a:r>
            <a:r>
              <a:rPr lang="en-US" altLang="zh-TW" i="1" dirty="0" err="1"/>
              <a:t>scikit</a:t>
            </a:r>
            <a:r>
              <a:rPr lang="en-US" altLang="zh-TW" i="1" dirty="0"/>
              <a:t>-learn</a:t>
            </a:r>
            <a:r>
              <a:rPr lang="en-US" altLang="zh-TW" dirty="0"/>
              <a:t> Python library.</a:t>
            </a:r>
            <a:endParaRPr kumimoji="1" lang="zh-TW" altLang="en-US" dirty="0"/>
          </a:p>
        </p:txBody>
      </p:sp>
    </p:spTree>
    <p:extLst>
      <p:ext uri="{BB962C8B-B14F-4D97-AF65-F5344CB8AC3E}">
        <p14:creationId xmlns:p14="http://schemas.microsoft.com/office/powerpoint/2010/main" val="972227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968540" cy="6858000"/>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0424" y="5130292"/>
            <a:ext cx="5688279" cy="1727708"/>
          </a:xfrm>
          <a:prstGeom prst="rect">
            <a:avLst/>
          </a:prstGeom>
        </p:spPr>
      </p:pic>
    </p:spTree>
    <p:extLst>
      <p:ext uri="{BB962C8B-B14F-4D97-AF65-F5344CB8AC3E}">
        <p14:creationId xmlns:p14="http://schemas.microsoft.com/office/powerpoint/2010/main" val="10550784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Principal Component Analysis (PCA)</a:t>
            </a:r>
            <a:br>
              <a:rPr lang="en-US" altLang="zh-TW" dirty="0"/>
            </a:br>
            <a:endParaRPr kumimoji="1" lang="zh-TW" altLang="en-US" dirty="0"/>
          </a:p>
        </p:txBody>
      </p:sp>
      <p:sp>
        <p:nvSpPr>
          <p:cNvPr id="3" name="內容版面配置區 2"/>
          <p:cNvSpPr>
            <a:spLocks noGrp="1"/>
          </p:cNvSpPr>
          <p:nvPr>
            <p:ph idx="1"/>
          </p:nvPr>
        </p:nvSpPr>
        <p:spPr/>
        <p:txBody>
          <a:bodyPr/>
          <a:lstStyle/>
          <a:p>
            <a:r>
              <a:rPr lang="en-US" altLang="zh-TW" dirty="0"/>
              <a:t>PCA, generally called data reduction technique, is very useful feature selection technique as it uses linear algebra to transform the dataset into a compressed form. </a:t>
            </a:r>
            <a:endParaRPr lang="en-US" altLang="zh-TW" dirty="0" smtClean="0"/>
          </a:p>
          <a:p>
            <a:r>
              <a:rPr lang="en-US" altLang="zh-TW" dirty="0" smtClean="0"/>
              <a:t>We </a:t>
            </a:r>
            <a:r>
              <a:rPr lang="en-US" altLang="zh-TW" dirty="0"/>
              <a:t>can implement PCA feature selection technique with the help of PCA class of </a:t>
            </a:r>
            <a:r>
              <a:rPr lang="en-US" altLang="zh-TW" dirty="0" err="1"/>
              <a:t>scikit</a:t>
            </a:r>
            <a:r>
              <a:rPr lang="en-US" altLang="zh-TW" dirty="0"/>
              <a:t>-learn Python library. We can select number of principal components in the output.</a:t>
            </a:r>
            <a:endParaRPr kumimoji="1" lang="zh-TW" altLang="en-US" dirty="0"/>
          </a:p>
        </p:txBody>
      </p:sp>
    </p:spTree>
    <p:extLst>
      <p:ext uri="{BB962C8B-B14F-4D97-AF65-F5344CB8AC3E}">
        <p14:creationId xmlns:p14="http://schemas.microsoft.com/office/powerpoint/2010/main" val="19837672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1458292" cy="6858000"/>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40096" y="2879344"/>
            <a:ext cx="6851904" cy="3098800"/>
          </a:xfrm>
          <a:prstGeom prst="rect">
            <a:avLst/>
          </a:prstGeom>
        </p:spPr>
      </p:pic>
    </p:spTree>
    <p:extLst>
      <p:ext uri="{BB962C8B-B14F-4D97-AF65-F5344CB8AC3E}">
        <p14:creationId xmlns:p14="http://schemas.microsoft.com/office/powerpoint/2010/main" val="769911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kumimoji="1" lang="en-US" altLang="zh-TW" dirty="0" smtClean="0"/>
              <a:t>Machine Learning Model</a:t>
            </a:r>
            <a:endParaRPr kumimoji="1" lang="zh-TW" altLang="en-US" dirty="0"/>
          </a:p>
        </p:txBody>
      </p:sp>
      <p:sp>
        <p:nvSpPr>
          <p:cNvPr id="3" name="內容版面配置區 2"/>
          <p:cNvSpPr>
            <a:spLocks noGrp="1"/>
          </p:cNvSpPr>
          <p:nvPr>
            <p:ph idx="1"/>
          </p:nvPr>
        </p:nvSpPr>
        <p:spPr>
          <a:xfrm>
            <a:off x="557499" y="1886774"/>
            <a:ext cx="6788181" cy="4219386"/>
          </a:xfrm>
        </p:spPr>
        <p:txBody>
          <a:bodyPr>
            <a:normAutofit fontScale="92500"/>
          </a:bodyPr>
          <a:lstStyle/>
          <a:p>
            <a:r>
              <a:rPr lang="en-US" altLang="zh-TW" sz="2200" dirty="0" smtClean="0">
                <a:latin typeface="Times New Roman" charset="0"/>
                <a:ea typeface="Times New Roman" charset="0"/>
                <a:cs typeface="Times New Roman" charset="0"/>
              </a:rPr>
              <a:t>A formal </a:t>
            </a:r>
            <a:r>
              <a:rPr lang="en-US" altLang="zh-TW" sz="2200" dirty="0">
                <a:latin typeface="Times New Roman" charset="0"/>
                <a:ea typeface="Times New Roman" charset="0"/>
                <a:cs typeface="Times New Roman" charset="0"/>
              </a:rPr>
              <a:t>definition of ML given by professor Mitchell − </a:t>
            </a:r>
            <a:r>
              <a:rPr lang="en-US" altLang="zh-TW" sz="2200" dirty="0" smtClean="0">
                <a:latin typeface="Times New Roman" charset="0"/>
                <a:ea typeface="Times New Roman" charset="0"/>
                <a:cs typeface="Times New Roman" charset="0"/>
              </a:rPr>
              <a:t>:</a:t>
            </a:r>
            <a:endParaRPr lang="en-US" altLang="zh-TW" sz="2200" dirty="0">
              <a:latin typeface="Times New Roman" charset="0"/>
              <a:ea typeface="Times New Roman" charset="0"/>
              <a:cs typeface="Times New Roman" charset="0"/>
            </a:endParaRPr>
          </a:p>
          <a:p>
            <a:pPr marL="457200" lvl="1" indent="0">
              <a:buNone/>
            </a:pPr>
            <a:r>
              <a:rPr lang="en-US" altLang="zh-TW" sz="2200" dirty="0">
                <a:latin typeface="Times New Roman" charset="0"/>
                <a:ea typeface="Times New Roman" charset="0"/>
                <a:cs typeface="Times New Roman" charset="0"/>
              </a:rPr>
              <a:t>“A computer program is said to learn from experience E with respect to some class of tasks T and performance measure P, if its performance at tasks in T, as measured by P, improves with experience E.” </a:t>
            </a:r>
            <a:endParaRPr lang="en-US" altLang="zh-TW" sz="2200" dirty="0" smtClean="0">
              <a:latin typeface="Times New Roman" charset="0"/>
              <a:ea typeface="Times New Roman" charset="0"/>
              <a:cs typeface="Times New Roman" charset="0"/>
            </a:endParaRPr>
          </a:p>
          <a:p>
            <a:r>
              <a:rPr lang="en-US" altLang="zh-TW" sz="2400" dirty="0" smtClean="0">
                <a:latin typeface="Times New Roman" charset="0"/>
                <a:ea typeface="Times New Roman" charset="0"/>
                <a:cs typeface="Times New Roman" charset="0"/>
              </a:rPr>
              <a:t>ML </a:t>
            </a:r>
            <a:r>
              <a:rPr lang="en-US" altLang="zh-TW" sz="2400" dirty="0">
                <a:latin typeface="Times New Roman" charset="0"/>
                <a:ea typeface="Times New Roman" charset="0"/>
                <a:cs typeface="Times New Roman" charset="0"/>
              </a:rPr>
              <a:t>is a field of AI consisting of learning algorithms that </a:t>
            </a:r>
          </a:p>
          <a:p>
            <a:pPr lvl="1"/>
            <a:r>
              <a:rPr lang="en-US" altLang="zh-TW" sz="2200" dirty="0">
                <a:latin typeface="Times New Roman" charset="0"/>
                <a:ea typeface="Times New Roman" charset="0"/>
                <a:cs typeface="Times New Roman" charset="0"/>
              </a:rPr>
              <a:t>Improve their performance </a:t>
            </a:r>
            <a:endParaRPr lang="en-US" altLang="zh-TW" sz="2200" dirty="0" smtClean="0">
              <a:latin typeface="Times New Roman" charset="0"/>
              <a:ea typeface="Times New Roman" charset="0"/>
              <a:cs typeface="Times New Roman" charset="0"/>
            </a:endParaRPr>
          </a:p>
          <a:p>
            <a:pPr lvl="1"/>
            <a:r>
              <a:rPr lang="en-US" altLang="zh-TW" sz="2200" dirty="0" smtClean="0">
                <a:latin typeface="Times New Roman" charset="0"/>
                <a:ea typeface="Times New Roman" charset="0"/>
                <a:cs typeface="Times New Roman" charset="0"/>
              </a:rPr>
              <a:t>At </a:t>
            </a:r>
            <a:r>
              <a:rPr lang="en-US" altLang="zh-TW" sz="2200" dirty="0">
                <a:latin typeface="Times New Roman" charset="0"/>
                <a:ea typeface="Times New Roman" charset="0"/>
                <a:cs typeface="Times New Roman" charset="0"/>
              </a:rPr>
              <a:t>executing some task </a:t>
            </a:r>
            <a:endParaRPr lang="en-US" altLang="zh-TW" sz="2200" dirty="0" smtClean="0">
              <a:latin typeface="Times New Roman" charset="0"/>
              <a:ea typeface="Times New Roman" charset="0"/>
              <a:cs typeface="Times New Roman" charset="0"/>
            </a:endParaRPr>
          </a:p>
          <a:p>
            <a:pPr lvl="1"/>
            <a:r>
              <a:rPr lang="en-US" altLang="zh-TW" sz="2200" dirty="0" smtClean="0">
                <a:latin typeface="Times New Roman" charset="0"/>
                <a:ea typeface="Times New Roman" charset="0"/>
                <a:cs typeface="Times New Roman" charset="0"/>
              </a:rPr>
              <a:t>Over </a:t>
            </a:r>
            <a:r>
              <a:rPr lang="en-US" altLang="zh-TW" sz="2200" dirty="0">
                <a:latin typeface="Times New Roman" charset="0"/>
                <a:ea typeface="Times New Roman" charset="0"/>
                <a:cs typeface="Times New Roman" charset="0"/>
              </a:rPr>
              <a:t>time with experience </a:t>
            </a:r>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71894" y="1853754"/>
            <a:ext cx="4615965" cy="4143768"/>
          </a:xfrm>
          <a:prstGeom prst="rect">
            <a:avLst/>
          </a:prstGeom>
        </p:spPr>
      </p:pic>
    </p:spTree>
    <p:extLst>
      <p:ext uri="{BB962C8B-B14F-4D97-AF65-F5344CB8AC3E}">
        <p14:creationId xmlns:p14="http://schemas.microsoft.com/office/powerpoint/2010/main" val="7072257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Feature importance</a:t>
            </a:r>
            <a:endParaRPr kumimoji="1" lang="zh-TW" altLang="en-US" dirty="0"/>
          </a:p>
        </p:txBody>
      </p:sp>
      <p:sp>
        <p:nvSpPr>
          <p:cNvPr id="3" name="內容版面配置區 2"/>
          <p:cNvSpPr>
            <a:spLocks noGrp="1"/>
          </p:cNvSpPr>
          <p:nvPr>
            <p:ph idx="1"/>
          </p:nvPr>
        </p:nvSpPr>
        <p:spPr/>
        <p:txBody>
          <a:bodyPr/>
          <a:lstStyle/>
          <a:p>
            <a:r>
              <a:rPr lang="en-US" altLang="zh-TW" dirty="0"/>
              <a:t>As the name suggests, feature importance technique is used to choose the importance features. </a:t>
            </a:r>
            <a:endParaRPr lang="en-US" altLang="zh-TW" dirty="0" smtClean="0"/>
          </a:p>
          <a:p>
            <a:r>
              <a:rPr lang="en-US" altLang="zh-TW" dirty="0" smtClean="0"/>
              <a:t>It </a:t>
            </a:r>
            <a:r>
              <a:rPr lang="en-US" altLang="zh-TW" dirty="0"/>
              <a:t>basically uses a trained supervised classifier to select features. We can implement this feature selection technique with the help of </a:t>
            </a:r>
            <a:r>
              <a:rPr lang="en-US" altLang="zh-TW" dirty="0" err="1"/>
              <a:t>ExtraTreeClassifier</a:t>
            </a:r>
            <a:r>
              <a:rPr lang="en-US" altLang="zh-TW" dirty="0"/>
              <a:t> class of </a:t>
            </a:r>
            <a:r>
              <a:rPr lang="en-US" altLang="zh-TW" dirty="0" err="1"/>
              <a:t>scikit</a:t>
            </a:r>
            <a:r>
              <a:rPr lang="en-US" altLang="zh-TW" dirty="0"/>
              <a:t>-learn Python library.</a:t>
            </a:r>
            <a:endParaRPr kumimoji="1" lang="zh-TW" altLang="en-US" dirty="0"/>
          </a:p>
        </p:txBody>
      </p:sp>
    </p:spTree>
    <p:extLst>
      <p:ext uri="{BB962C8B-B14F-4D97-AF65-F5344CB8AC3E}">
        <p14:creationId xmlns:p14="http://schemas.microsoft.com/office/powerpoint/2010/main" val="18627324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0911840" cy="6369281"/>
          </a:xfrm>
          <a:prstGeom prst="rect">
            <a:avLst/>
          </a:prstGeom>
        </p:spPr>
      </p:pic>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8864" y="3184639"/>
            <a:ext cx="6803136" cy="1549400"/>
          </a:xfrm>
          <a:prstGeom prst="rect">
            <a:avLst/>
          </a:prstGeom>
        </p:spPr>
      </p:pic>
    </p:spTree>
    <p:extLst>
      <p:ext uri="{BB962C8B-B14F-4D97-AF65-F5344CB8AC3E}">
        <p14:creationId xmlns:p14="http://schemas.microsoft.com/office/powerpoint/2010/main" val="12529539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kumimoji="1" lang="en-US" altLang="zh-TW" b="1" dirty="0" smtClean="0"/>
              <a:t>Task</a:t>
            </a:r>
            <a:endParaRPr kumimoji="1" lang="zh-TW" altLang="en-US" b="1" dirty="0"/>
          </a:p>
        </p:txBody>
      </p:sp>
      <p:sp>
        <p:nvSpPr>
          <p:cNvPr id="3" name="內容版面配置區 2"/>
          <p:cNvSpPr>
            <a:spLocks noGrp="1"/>
          </p:cNvSpPr>
          <p:nvPr>
            <p:ph idx="1"/>
          </p:nvPr>
        </p:nvSpPr>
        <p:spPr>
          <a:xfrm>
            <a:off x="575815" y="1853754"/>
            <a:ext cx="10740421" cy="4289469"/>
          </a:xfrm>
        </p:spPr>
        <p:txBody>
          <a:bodyPr>
            <a:normAutofit/>
          </a:bodyPr>
          <a:lstStyle/>
          <a:p>
            <a:r>
              <a:rPr lang="en-US" altLang="zh-TW" sz="2200" dirty="0" smtClean="0">
                <a:latin typeface="Times New Roman" charset="0"/>
                <a:ea typeface="Times New Roman" charset="0"/>
                <a:cs typeface="Times New Roman" charset="0"/>
              </a:rPr>
              <a:t>From </a:t>
            </a:r>
            <a:r>
              <a:rPr lang="en-US" altLang="zh-TW" sz="2200" dirty="0">
                <a:latin typeface="Times New Roman" charset="0"/>
                <a:ea typeface="Times New Roman" charset="0"/>
                <a:cs typeface="Times New Roman" charset="0"/>
              </a:rPr>
              <a:t>the perspective of problem, we may define the task T as the real-world problem to be solved. </a:t>
            </a:r>
            <a:endParaRPr lang="en-US" altLang="zh-TW" sz="2200" dirty="0" smtClean="0">
              <a:latin typeface="Times New Roman" charset="0"/>
              <a:ea typeface="Times New Roman" charset="0"/>
              <a:cs typeface="Times New Roman" charset="0"/>
            </a:endParaRPr>
          </a:p>
          <a:p>
            <a:r>
              <a:rPr lang="en-US" altLang="zh-TW" sz="2200" dirty="0" smtClean="0">
                <a:latin typeface="Times New Roman" charset="0"/>
                <a:ea typeface="Times New Roman" charset="0"/>
                <a:cs typeface="Times New Roman" charset="0"/>
              </a:rPr>
              <a:t>The </a:t>
            </a:r>
            <a:r>
              <a:rPr lang="en-US" altLang="zh-TW" sz="2200" dirty="0">
                <a:latin typeface="Times New Roman" charset="0"/>
                <a:ea typeface="Times New Roman" charset="0"/>
                <a:cs typeface="Times New Roman" charset="0"/>
              </a:rPr>
              <a:t>problem can be anything like finding best house price in a specific location or to find best marketing strategy etc. On the other hand, if we talk about machine learning, the definition of task is different because it is difficult to solve ML based tasks by conventional programming approach. </a:t>
            </a:r>
          </a:p>
          <a:p>
            <a:r>
              <a:rPr lang="en-US" altLang="zh-TW" sz="2200" dirty="0">
                <a:latin typeface="Times New Roman" charset="0"/>
                <a:ea typeface="Times New Roman" charset="0"/>
                <a:cs typeface="Times New Roman" charset="0"/>
              </a:rPr>
              <a:t>A task T is said to be a ML based task when it is based on the process and the system must follow for operating on data points. The examples of ML based tasks are </a:t>
            </a:r>
            <a:r>
              <a:rPr lang="en-US" altLang="zh-TW" sz="2200" dirty="0">
                <a:solidFill>
                  <a:srgbClr val="FF0000"/>
                </a:solidFill>
                <a:latin typeface="Times New Roman" charset="0"/>
                <a:ea typeface="Times New Roman" charset="0"/>
                <a:cs typeface="Times New Roman" charset="0"/>
              </a:rPr>
              <a:t>Classification, Regression, Structured annotation, Clustering, Transcription </a:t>
            </a:r>
            <a:r>
              <a:rPr lang="en-US" altLang="zh-TW" sz="2200" dirty="0">
                <a:latin typeface="Times New Roman" charset="0"/>
                <a:ea typeface="Times New Roman" charset="0"/>
                <a:cs typeface="Times New Roman" charset="0"/>
              </a:rPr>
              <a:t>etc. </a:t>
            </a:r>
          </a:p>
          <a:p>
            <a:endParaRPr kumimoji="1" lang="zh-TW" altLang="en-US" dirty="0"/>
          </a:p>
        </p:txBody>
      </p:sp>
    </p:spTree>
    <p:extLst>
      <p:ext uri="{BB962C8B-B14F-4D97-AF65-F5344CB8AC3E}">
        <p14:creationId xmlns:p14="http://schemas.microsoft.com/office/powerpoint/2010/main" val="1021111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b="1" dirty="0" smtClean="0"/>
              <a:t>Experience e </a:t>
            </a:r>
            <a:r>
              <a:rPr lang="en-US" altLang="zh-TW" dirty="0"/>
              <a:t/>
            </a:r>
            <a:br>
              <a:rPr lang="en-US" altLang="zh-TW" dirty="0"/>
            </a:br>
            <a:endParaRPr kumimoji="1" lang="zh-TW" altLang="en-US" dirty="0"/>
          </a:p>
        </p:txBody>
      </p:sp>
      <p:sp>
        <p:nvSpPr>
          <p:cNvPr id="3" name="內容版面配置區 2"/>
          <p:cNvSpPr>
            <a:spLocks noGrp="1"/>
          </p:cNvSpPr>
          <p:nvPr>
            <p:ph idx="1"/>
          </p:nvPr>
        </p:nvSpPr>
        <p:spPr>
          <a:xfrm>
            <a:off x="861540" y="1853754"/>
            <a:ext cx="11141570" cy="4328105"/>
          </a:xfrm>
        </p:spPr>
        <p:txBody>
          <a:bodyPr>
            <a:normAutofit/>
          </a:bodyPr>
          <a:lstStyle/>
          <a:p>
            <a:r>
              <a:rPr lang="en-US" altLang="zh-TW" sz="2200" dirty="0">
                <a:latin typeface="Times New Roman" charset="0"/>
                <a:ea typeface="Times New Roman" charset="0"/>
                <a:cs typeface="Times New Roman" charset="0"/>
              </a:rPr>
              <a:t>As name suggests, it is the knowledge gained from data points provided to the algorithm or model. </a:t>
            </a:r>
            <a:endParaRPr lang="en-US" altLang="zh-TW" sz="2200" dirty="0" smtClean="0">
              <a:latin typeface="Times New Roman" charset="0"/>
              <a:ea typeface="Times New Roman" charset="0"/>
              <a:cs typeface="Times New Roman" charset="0"/>
            </a:endParaRPr>
          </a:p>
          <a:p>
            <a:r>
              <a:rPr lang="en-US" altLang="zh-TW" sz="2200" dirty="0" smtClean="0">
                <a:latin typeface="Times New Roman" charset="0"/>
                <a:ea typeface="Times New Roman" charset="0"/>
                <a:cs typeface="Times New Roman" charset="0"/>
              </a:rPr>
              <a:t>Once </a:t>
            </a:r>
            <a:r>
              <a:rPr lang="en-US" altLang="zh-TW" sz="2200" dirty="0">
                <a:latin typeface="Times New Roman" charset="0"/>
                <a:ea typeface="Times New Roman" charset="0"/>
                <a:cs typeface="Times New Roman" charset="0"/>
              </a:rPr>
              <a:t>provided with the dataset, the model will run iteratively and will learn some inherent pattern. The learning thus acquired is called experience . </a:t>
            </a:r>
            <a:endParaRPr lang="en-US" altLang="zh-TW" sz="2200" dirty="0" smtClean="0">
              <a:latin typeface="Times New Roman" charset="0"/>
              <a:ea typeface="Times New Roman" charset="0"/>
              <a:cs typeface="Times New Roman" charset="0"/>
            </a:endParaRPr>
          </a:p>
          <a:p>
            <a:r>
              <a:rPr lang="en-US" altLang="zh-TW" sz="2200" dirty="0" smtClean="0">
                <a:latin typeface="Times New Roman" charset="0"/>
                <a:ea typeface="Times New Roman" charset="0"/>
                <a:cs typeface="Times New Roman" charset="0"/>
              </a:rPr>
              <a:t>Making </a:t>
            </a:r>
            <a:r>
              <a:rPr lang="en-US" altLang="zh-TW" sz="2200" dirty="0">
                <a:latin typeface="Times New Roman" charset="0"/>
                <a:ea typeface="Times New Roman" charset="0"/>
                <a:cs typeface="Times New Roman" charset="0"/>
              </a:rPr>
              <a:t>an analogy with human learning, we can think of this situation as in which a human being is learning or gaining some experience from various attributes like situation, relationships etc. </a:t>
            </a:r>
            <a:endParaRPr lang="en-US" altLang="zh-TW" sz="2200" dirty="0" smtClean="0">
              <a:latin typeface="Times New Roman" charset="0"/>
              <a:ea typeface="Times New Roman" charset="0"/>
              <a:cs typeface="Times New Roman" charset="0"/>
            </a:endParaRPr>
          </a:p>
          <a:p>
            <a:r>
              <a:rPr lang="en-US" altLang="zh-TW" sz="2200" dirty="0" smtClean="0">
                <a:latin typeface="Times New Roman" charset="0"/>
                <a:ea typeface="Times New Roman" charset="0"/>
                <a:cs typeface="Times New Roman" charset="0"/>
              </a:rPr>
              <a:t>Supervised</a:t>
            </a:r>
            <a:r>
              <a:rPr lang="en-US" altLang="zh-TW" sz="2200" dirty="0">
                <a:latin typeface="Times New Roman" charset="0"/>
                <a:ea typeface="Times New Roman" charset="0"/>
                <a:cs typeface="Times New Roman" charset="0"/>
              </a:rPr>
              <a:t>, unsupervised and reinforcement learning are some ways to learn or gain experience. The experience gained by out ML model or algorithm will be used to solve the task T. </a:t>
            </a:r>
          </a:p>
          <a:p>
            <a:endParaRPr kumimoji="1" lang="zh-TW" altLang="en-US" dirty="0"/>
          </a:p>
        </p:txBody>
      </p:sp>
    </p:spTree>
    <p:extLst>
      <p:ext uri="{BB962C8B-B14F-4D97-AF65-F5344CB8AC3E}">
        <p14:creationId xmlns:p14="http://schemas.microsoft.com/office/powerpoint/2010/main" val="6659865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b="1" dirty="0"/>
              <a:t>Performance </a:t>
            </a:r>
            <a:r>
              <a:rPr lang="en-US" altLang="zh-TW" b="1" dirty="0" smtClean="0"/>
              <a:t> P</a:t>
            </a:r>
            <a:endParaRPr kumimoji="1" lang="zh-TW" altLang="en-US" b="1" dirty="0"/>
          </a:p>
        </p:txBody>
      </p:sp>
      <p:sp>
        <p:nvSpPr>
          <p:cNvPr id="3" name="內容版面配置區 2"/>
          <p:cNvSpPr>
            <a:spLocks noGrp="1"/>
          </p:cNvSpPr>
          <p:nvPr>
            <p:ph idx="1"/>
          </p:nvPr>
        </p:nvSpPr>
        <p:spPr>
          <a:xfrm>
            <a:off x="978794" y="1853754"/>
            <a:ext cx="10715223" cy="4232086"/>
          </a:xfrm>
        </p:spPr>
        <p:txBody>
          <a:bodyPr/>
          <a:lstStyle/>
          <a:p>
            <a:r>
              <a:rPr lang="en-US" altLang="zh-TW" sz="2400" dirty="0">
                <a:latin typeface="Times New Roman" charset="0"/>
                <a:ea typeface="Times New Roman" charset="0"/>
                <a:cs typeface="Times New Roman" charset="0"/>
              </a:rPr>
              <a:t>An ML algorithm is supposed to perform task and gain experience with the passage of time. </a:t>
            </a:r>
            <a:endParaRPr lang="en-US" altLang="zh-TW" sz="2400" dirty="0" smtClean="0">
              <a:latin typeface="Times New Roman" charset="0"/>
              <a:ea typeface="Times New Roman" charset="0"/>
              <a:cs typeface="Times New Roman" charset="0"/>
            </a:endParaRPr>
          </a:p>
          <a:p>
            <a:r>
              <a:rPr lang="en-US" altLang="zh-TW" sz="2400" dirty="0" smtClean="0">
                <a:latin typeface="Times New Roman" charset="0"/>
                <a:ea typeface="Times New Roman" charset="0"/>
                <a:cs typeface="Times New Roman" charset="0"/>
              </a:rPr>
              <a:t>The </a:t>
            </a:r>
            <a:r>
              <a:rPr lang="en-US" altLang="zh-TW" sz="2400" dirty="0">
                <a:latin typeface="Times New Roman" charset="0"/>
                <a:ea typeface="Times New Roman" charset="0"/>
                <a:cs typeface="Times New Roman" charset="0"/>
              </a:rPr>
              <a:t>measure which tells whether ML algorithm is performing as per expectation or not is its performance . </a:t>
            </a:r>
            <a:endParaRPr lang="en-US" altLang="zh-TW" sz="2400" dirty="0" smtClean="0">
              <a:latin typeface="Times New Roman" charset="0"/>
              <a:ea typeface="Times New Roman" charset="0"/>
              <a:cs typeface="Times New Roman" charset="0"/>
            </a:endParaRPr>
          </a:p>
          <a:p>
            <a:r>
              <a:rPr lang="en-US" altLang="zh-TW" sz="2400" dirty="0" smtClean="0">
                <a:latin typeface="Times New Roman" charset="0"/>
                <a:ea typeface="Times New Roman" charset="0"/>
                <a:cs typeface="Times New Roman" charset="0"/>
              </a:rPr>
              <a:t>P </a:t>
            </a:r>
            <a:r>
              <a:rPr lang="en-US" altLang="zh-TW" sz="2400" dirty="0">
                <a:latin typeface="Times New Roman" charset="0"/>
                <a:ea typeface="Times New Roman" charset="0"/>
                <a:cs typeface="Times New Roman" charset="0"/>
              </a:rPr>
              <a:t>is basically a quantitative metric that tells how a model is performing the task, T, using its experience, E. </a:t>
            </a:r>
            <a:endParaRPr lang="en-US" altLang="zh-TW" sz="2400" dirty="0" smtClean="0">
              <a:latin typeface="Times New Roman" charset="0"/>
              <a:ea typeface="Times New Roman" charset="0"/>
              <a:cs typeface="Times New Roman" charset="0"/>
            </a:endParaRPr>
          </a:p>
          <a:p>
            <a:r>
              <a:rPr lang="en-US" altLang="zh-TW" sz="2400" dirty="0" smtClean="0">
                <a:latin typeface="Times New Roman" charset="0"/>
                <a:ea typeface="Times New Roman" charset="0"/>
                <a:cs typeface="Times New Roman" charset="0"/>
              </a:rPr>
              <a:t>There </a:t>
            </a:r>
            <a:r>
              <a:rPr lang="en-US" altLang="zh-TW" sz="2400" dirty="0">
                <a:latin typeface="Times New Roman" charset="0"/>
                <a:ea typeface="Times New Roman" charset="0"/>
                <a:cs typeface="Times New Roman" charset="0"/>
              </a:rPr>
              <a:t>are many metrics that help to understand the ML performance, such as accuracy score, F1 score, confusion matrix, precision, recall, sensitivity etc. </a:t>
            </a:r>
          </a:p>
          <a:p>
            <a:endParaRPr kumimoji="1" lang="zh-TW" altLang="en-US" dirty="0"/>
          </a:p>
        </p:txBody>
      </p:sp>
    </p:spTree>
    <p:extLst>
      <p:ext uri="{BB962C8B-B14F-4D97-AF65-F5344CB8AC3E}">
        <p14:creationId xmlns:p14="http://schemas.microsoft.com/office/powerpoint/2010/main" val="2104387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t>Challenges in Machines Learning </a:t>
            </a:r>
            <a:endParaRPr kumimoji="1" lang="zh-TW" altLang="en-US" dirty="0"/>
          </a:p>
        </p:txBody>
      </p:sp>
      <p:sp>
        <p:nvSpPr>
          <p:cNvPr id="3" name="內容版面配置區 2"/>
          <p:cNvSpPr>
            <a:spLocks noGrp="1"/>
          </p:cNvSpPr>
          <p:nvPr>
            <p:ph idx="1"/>
          </p:nvPr>
        </p:nvSpPr>
        <p:spPr>
          <a:xfrm>
            <a:off x="1110288" y="1853754"/>
            <a:ext cx="10285856" cy="4090428"/>
          </a:xfrm>
        </p:spPr>
        <p:txBody>
          <a:bodyPr>
            <a:noAutofit/>
          </a:bodyPr>
          <a:lstStyle/>
          <a:p>
            <a:r>
              <a:rPr lang="en-US" altLang="zh-TW" sz="2400" b="1" dirty="0">
                <a:latin typeface="Times New Roman" charset="0"/>
                <a:ea typeface="Times New Roman" charset="0"/>
                <a:cs typeface="Times New Roman" charset="0"/>
              </a:rPr>
              <a:t>Quality of data </a:t>
            </a:r>
            <a:r>
              <a:rPr lang="en-US" altLang="zh-TW" sz="2400" dirty="0">
                <a:latin typeface="Times New Roman" charset="0"/>
                <a:ea typeface="Times New Roman" charset="0"/>
                <a:cs typeface="Times New Roman" charset="0"/>
              </a:rPr>
              <a:t>− Having good-quality data for ML algorithms is one of the biggest challenges. Use of low-quality data leads to the problems related to data preprocessing and feature extraction. </a:t>
            </a:r>
          </a:p>
          <a:p>
            <a:r>
              <a:rPr lang="en-US" altLang="zh-TW" sz="2400" b="1" dirty="0">
                <a:latin typeface="Times New Roman" charset="0"/>
                <a:ea typeface="Times New Roman" charset="0"/>
                <a:cs typeface="Times New Roman" charset="0"/>
              </a:rPr>
              <a:t>Time-Consuming task </a:t>
            </a:r>
            <a:r>
              <a:rPr lang="en-US" altLang="zh-TW" sz="2400" dirty="0">
                <a:latin typeface="Times New Roman" charset="0"/>
                <a:ea typeface="Times New Roman" charset="0"/>
                <a:cs typeface="Times New Roman" charset="0"/>
              </a:rPr>
              <a:t>− Another challenge faced by ML models is the consumption of time especially for data acquisition, feature extraction and retrieval. </a:t>
            </a:r>
          </a:p>
          <a:p>
            <a:r>
              <a:rPr lang="en-US" altLang="zh-TW" sz="2400" b="1" dirty="0">
                <a:latin typeface="Times New Roman" charset="0"/>
                <a:ea typeface="Times New Roman" charset="0"/>
                <a:cs typeface="Times New Roman" charset="0"/>
              </a:rPr>
              <a:t>Lack of specialist persons </a:t>
            </a:r>
            <a:r>
              <a:rPr lang="en-US" altLang="zh-TW" sz="2400" dirty="0">
                <a:latin typeface="Times New Roman" charset="0"/>
                <a:ea typeface="Times New Roman" charset="0"/>
                <a:cs typeface="Times New Roman" charset="0"/>
              </a:rPr>
              <a:t>− As ML technology is still in its infancy stage, availability of expert resources is a tough job. </a:t>
            </a:r>
          </a:p>
        </p:txBody>
      </p:sp>
    </p:spTree>
    <p:extLst>
      <p:ext uri="{BB962C8B-B14F-4D97-AF65-F5344CB8AC3E}">
        <p14:creationId xmlns:p14="http://schemas.microsoft.com/office/powerpoint/2010/main" val="1396270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t>Challenges in Machines Learning </a:t>
            </a:r>
            <a:endParaRPr kumimoji="1" lang="zh-TW" altLang="en-US" dirty="0"/>
          </a:p>
        </p:txBody>
      </p:sp>
      <p:sp>
        <p:nvSpPr>
          <p:cNvPr id="3" name="內容版面配置區 2"/>
          <p:cNvSpPr>
            <a:spLocks noGrp="1"/>
          </p:cNvSpPr>
          <p:nvPr>
            <p:ph idx="1"/>
          </p:nvPr>
        </p:nvSpPr>
        <p:spPr>
          <a:xfrm>
            <a:off x="472784" y="1840071"/>
            <a:ext cx="11015171" cy="4090428"/>
          </a:xfrm>
        </p:spPr>
        <p:txBody>
          <a:bodyPr>
            <a:noAutofit/>
          </a:bodyPr>
          <a:lstStyle/>
          <a:p>
            <a:r>
              <a:rPr lang="en-US" altLang="zh-TW" sz="2400" b="1" dirty="0" smtClean="0">
                <a:latin typeface="Times New Roman" charset="0"/>
                <a:ea typeface="Times New Roman" charset="0"/>
                <a:cs typeface="Times New Roman" charset="0"/>
              </a:rPr>
              <a:t>No </a:t>
            </a:r>
            <a:r>
              <a:rPr lang="en-US" altLang="zh-TW" sz="2400" b="1" dirty="0">
                <a:latin typeface="Times New Roman" charset="0"/>
                <a:ea typeface="Times New Roman" charset="0"/>
                <a:cs typeface="Times New Roman" charset="0"/>
              </a:rPr>
              <a:t>clear objective for formulating business problems </a:t>
            </a:r>
            <a:r>
              <a:rPr lang="en-US" altLang="zh-TW" sz="2400" dirty="0">
                <a:latin typeface="Times New Roman" charset="0"/>
                <a:ea typeface="Times New Roman" charset="0"/>
                <a:cs typeface="Times New Roman" charset="0"/>
              </a:rPr>
              <a:t>− Having no clear objective and well-defined goal for business problems is another key challenge for ML because this technology is not that mature yet. </a:t>
            </a:r>
          </a:p>
          <a:p>
            <a:r>
              <a:rPr lang="en-US" altLang="zh-TW" sz="2400" b="1" dirty="0">
                <a:latin typeface="Times New Roman" charset="0"/>
                <a:ea typeface="Times New Roman" charset="0"/>
                <a:cs typeface="Times New Roman" charset="0"/>
              </a:rPr>
              <a:t>Issue of overfitting &amp; </a:t>
            </a:r>
            <a:r>
              <a:rPr lang="en-US" altLang="zh-TW" sz="2400" b="1" dirty="0" err="1">
                <a:latin typeface="Times New Roman" charset="0"/>
                <a:ea typeface="Times New Roman" charset="0"/>
                <a:cs typeface="Times New Roman" charset="0"/>
              </a:rPr>
              <a:t>underfitting</a:t>
            </a:r>
            <a:r>
              <a:rPr lang="en-US" altLang="zh-TW" sz="2400" b="1" dirty="0">
                <a:latin typeface="Times New Roman" charset="0"/>
                <a:ea typeface="Times New Roman" charset="0"/>
                <a:cs typeface="Times New Roman" charset="0"/>
              </a:rPr>
              <a:t> </a:t>
            </a:r>
            <a:r>
              <a:rPr lang="en-US" altLang="zh-TW" sz="2400" dirty="0">
                <a:latin typeface="Times New Roman" charset="0"/>
                <a:ea typeface="Times New Roman" charset="0"/>
                <a:cs typeface="Times New Roman" charset="0"/>
              </a:rPr>
              <a:t>− If the model is overfitting or </a:t>
            </a:r>
            <a:r>
              <a:rPr lang="en-US" altLang="zh-TW" sz="2400" dirty="0" err="1">
                <a:latin typeface="Times New Roman" charset="0"/>
                <a:ea typeface="Times New Roman" charset="0"/>
                <a:cs typeface="Times New Roman" charset="0"/>
              </a:rPr>
              <a:t>underfitting</a:t>
            </a:r>
            <a:r>
              <a:rPr lang="en-US" altLang="zh-TW" sz="2400" dirty="0">
                <a:latin typeface="Times New Roman" charset="0"/>
                <a:ea typeface="Times New Roman" charset="0"/>
                <a:cs typeface="Times New Roman" charset="0"/>
              </a:rPr>
              <a:t>, it cannot be represented well for the problem. </a:t>
            </a:r>
          </a:p>
          <a:p>
            <a:r>
              <a:rPr lang="en-US" altLang="zh-TW" sz="2400" b="1" dirty="0">
                <a:latin typeface="Times New Roman" charset="0"/>
                <a:ea typeface="Times New Roman" charset="0"/>
                <a:cs typeface="Times New Roman" charset="0"/>
              </a:rPr>
              <a:t>Curse of dimensionality </a:t>
            </a:r>
            <a:r>
              <a:rPr lang="en-US" altLang="zh-TW" sz="2400" dirty="0">
                <a:latin typeface="Times New Roman" charset="0"/>
                <a:ea typeface="Times New Roman" charset="0"/>
                <a:cs typeface="Times New Roman" charset="0"/>
              </a:rPr>
              <a:t>− Another challenge ML model faces is too many features of data points. This can be a real hindrance. </a:t>
            </a:r>
          </a:p>
          <a:p>
            <a:r>
              <a:rPr lang="en-US" altLang="zh-TW" sz="2400" b="1" dirty="0">
                <a:latin typeface="Times New Roman" charset="0"/>
                <a:ea typeface="Times New Roman" charset="0"/>
                <a:cs typeface="Times New Roman" charset="0"/>
              </a:rPr>
              <a:t>Difficulty in deployment </a:t>
            </a:r>
            <a:r>
              <a:rPr lang="en-US" altLang="zh-TW" sz="2400" dirty="0">
                <a:latin typeface="Times New Roman" charset="0"/>
                <a:ea typeface="Times New Roman" charset="0"/>
                <a:cs typeface="Times New Roman" charset="0"/>
              </a:rPr>
              <a:t>− Complexity of the ML model makes it quite difficult to be deployed in real life. </a:t>
            </a:r>
          </a:p>
        </p:txBody>
      </p:sp>
    </p:spTree>
    <p:extLst>
      <p:ext uri="{BB962C8B-B14F-4D97-AF65-F5344CB8AC3E}">
        <p14:creationId xmlns:p14="http://schemas.microsoft.com/office/powerpoint/2010/main" val="21218847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t>Applications of Machines Learning </a:t>
            </a:r>
            <a:r>
              <a:rPr lang="en-US" altLang="zh-TW" dirty="0"/>
              <a:t/>
            </a:r>
            <a:br>
              <a:rPr lang="en-US" altLang="zh-TW" dirty="0"/>
            </a:br>
            <a:endParaRPr kumimoji="1" lang="zh-TW" altLang="en-US" dirty="0"/>
          </a:p>
        </p:txBody>
      </p:sp>
      <p:sp>
        <p:nvSpPr>
          <p:cNvPr id="3" name="內容版面配置區 2"/>
          <p:cNvSpPr>
            <a:spLocks noGrp="1"/>
          </p:cNvSpPr>
          <p:nvPr>
            <p:ph sz="half" idx="1"/>
          </p:nvPr>
        </p:nvSpPr>
        <p:spPr>
          <a:xfrm>
            <a:off x="288232" y="1864194"/>
            <a:ext cx="5932264" cy="4395172"/>
          </a:xfrm>
        </p:spPr>
        <p:txBody>
          <a:bodyPr>
            <a:normAutofit fontScale="92500" lnSpcReduction="20000"/>
          </a:bodyPr>
          <a:lstStyle/>
          <a:p>
            <a:pPr marL="0" indent="0">
              <a:buNone/>
            </a:pPr>
            <a:r>
              <a:rPr lang="en-US" altLang="zh-TW" sz="2600" dirty="0" smtClean="0">
                <a:latin typeface="Times New Roman" charset="0"/>
                <a:ea typeface="Times New Roman" charset="0"/>
                <a:cs typeface="Times New Roman" charset="0"/>
              </a:rPr>
              <a:t>ML can be used to solve many real-world complex problems which cannot be solved with traditional approach. </a:t>
            </a:r>
          </a:p>
          <a:p>
            <a:r>
              <a:rPr lang="en-US" altLang="zh-TW" sz="2600" dirty="0" smtClean="0">
                <a:latin typeface="Times New Roman" charset="0"/>
                <a:ea typeface="Times New Roman" charset="0"/>
                <a:cs typeface="Times New Roman" charset="0"/>
              </a:rPr>
              <a:t>Emotion analysis</a:t>
            </a:r>
          </a:p>
          <a:p>
            <a:r>
              <a:rPr lang="en-US" altLang="zh-TW" sz="2600" dirty="0" smtClean="0">
                <a:latin typeface="Times New Roman" charset="0"/>
                <a:ea typeface="Times New Roman" charset="0"/>
                <a:cs typeface="Times New Roman" charset="0"/>
              </a:rPr>
              <a:t>Sentiment analysis</a:t>
            </a:r>
          </a:p>
          <a:p>
            <a:r>
              <a:rPr lang="en-US" altLang="zh-TW" sz="2600" dirty="0" smtClean="0">
                <a:latin typeface="Times New Roman" charset="0"/>
                <a:ea typeface="Times New Roman" charset="0"/>
                <a:cs typeface="Times New Roman" charset="0"/>
              </a:rPr>
              <a:t>Error detection and prevention </a:t>
            </a:r>
          </a:p>
          <a:p>
            <a:r>
              <a:rPr lang="en-US" altLang="zh-TW" sz="2600" dirty="0" smtClean="0">
                <a:latin typeface="Times New Roman" charset="0"/>
                <a:ea typeface="Times New Roman" charset="0"/>
                <a:cs typeface="Times New Roman" charset="0"/>
              </a:rPr>
              <a:t>Weather forecasting and prediction </a:t>
            </a:r>
          </a:p>
          <a:p>
            <a:endParaRPr kumimoji="1" lang="zh-TW" altLang="en-US" dirty="0"/>
          </a:p>
        </p:txBody>
      </p:sp>
      <p:sp>
        <p:nvSpPr>
          <p:cNvPr id="4" name="內容版面配置區 3"/>
          <p:cNvSpPr>
            <a:spLocks noGrp="1"/>
          </p:cNvSpPr>
          <p:nvPr>
            <p:ph sz="half" idx="2"/>
          </p:nvPr>
        </p:nvSpPr>
        <p:spPr>
          <a:xfrm>
            <a:off x="6800137" y="1994782"/>
            <a:ext cx="4645152" cy="4133996"/>
          </a:xfrm>
        </p:spPr>
        <p:txBody>
          <a:bodyPr>
            <a:normAutofit fontScale="92500" lnSpcReduction="20000"/>
          </a:bodyPr>
          <a:lstStyle/>
          <a:p>
            <a:r>
              <a:rPr lang="en-US" altLang="zh-TW" sz="2600" dirty="0" smtClean="0">
                <a:latin typeface="Times New Roman" charset="0"/>
                <a:ea typeface="Times New Roman" charset="0"/>
                <a:cs typeface="Times New Roman" charset="0"/>
              </a:rPr>
              <a:t>Stock </a:t>
            </a:r>
            <a:r>
              <a:rPr lang="en-US" altLang="zh-TW" sz="2600" dirty="0">
                <a:latin typeface="Times New Roman" charset="0"/>
                <a:ea typeface="Times New Roman" charset="0"/>
                <a:cs typeface="Times New Roman" charset="0"/>
              </a:rPr>
              <a:t>market analysis and forecasting </a:t>
            </a:r>
          </a:p>
          <a:p>
            <a:r>
              <a:rPr lang="en-US" altLang="zh-TW" sz="2600" dirty="0">
                <a:latin typeface="Times New Roman" charset="0"/>
                <a:ea typeface="Times New Roman" charset="0"/>
                <a:cs typeface="Times New Roman" charset="0"/>
              </a:rPr>
              <a:t>Speech synthesis, speech recognition</a:t>
            </a:r>
          </a:p>
          <a:p>
            <a:r>
              <a:rPr lang="en-US" altLang="zh-TW" sz="2600" dirty="0">
                <a:latin typeface="Times New Roman" charset="0"/>
                <a:ea typeface="Times New Roman" charset="0"/>
                <a:cs typeface="Times New Roman" charset="0"/>
              </a:rPr>
              <a:t>Customer segmentation, object recognition</a:t>
            </a:r>
          </a:p>
          <a:p>
            <a:r>
              <a:rPr lang="en-US" altLang="zh-TW" sz="2600" dirty="0">
                <a:latin typeface="Times New Roman" charset="0"/>
                <a:ea typeface="Times New Roman" charset="0"/>
                <a:cs typeface="Times New Roman" charset="0"/>
              </a:rPr>
              <a:t>Fraud detection, fraud prevention</a:t>
            </a:r>
          </a:p>
          <a:p>
            <a:r>
              <a:rPr lang="en-US" altLang="zh-TW" sz="2600" dirty="0">
                <a:latin typeface="Times New Roman" charset="0"/>
                <a:ea typeface="Times New Roman" charset="0"/>
                <a:cs typeface="Times New Roman" charset="0"/>
              </a:rPr>
              <a:t>Recommendation of products to customer in online shopping </a:t>
            </a:r>
          </a:p>
          <a:p>
            <a:endParaRPr kumimoji="1" lang="zh-TW" altLang="en-US" dirty="0"/>
          </a:p>
        </p:txBody>
      </p:sp>
    </p:spTree>
    <p:extLst>
      <p:ext uri="{BB962C8B-B14F-4D97-AF65-F5344CB8AC3E}">
        <p14:creationId xmlns:p14="http://schemas.microsoft.com/office/powerpoint/2010/main" val="2056371220"/>
      </p:ext>
    </p:extLst>
  </p:cSld>
  <p:clrMapOvr>
    <a:masterClrMapping/>
  </p:clrMapOvr>
</p:sld>
</file>

<file path=ppt/theme/theme1.xml><?xml version="1.0" encoding="utf-8"?>
<a:theme xmlns:a="http://schemas.openxmlformats.org/drawingml/2006/main" name="圖庫">
  <a:themeElements>
    <a:clrScheme name="圖庫">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圖庫">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圖庫">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263</TotalTime>
  <Words>1425</Words>
  <Application>Microsoft Macintosh PowerPoint</Application>
  <PresentationFormat>寬螢幕</PresentationFormat>
  <Paragraphs>116</Paragraphs>
  <Slides>31</Slides>
  <Notes>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31</vt:i4>
      </vt:variant>
    </vt:vector>
  </HeadingPairs>
  <TitlesOfParts>
    <vt:vector size="36" baseType="lpstr">
      <vt:lpstr>Gill Sans MT</vt:lpstr>
      <vt:lpstr>新細明體</vt:lpstr>
      <vt:lpstr>Arial</vt:lpstr>
      <vt:lpstr>Times New Roman</vt:lpstr>
      <vt:lpstr>圖庫</vt:lpstr>
      <vt:lpstr>Machine Learning</vt:lpstr>
      <vt:lpstr>Machine Learning Workflow</vt:lpstr>
      <vt:lpstr>Machine Learning Model</vt:lpstr>
      <vt:lpstr>Task</vt:lpstr>
      <vt:lpstr>Experience e  </vt:lpstr>
      <vt:lpstr>Performance  P</vt:lpstr>
      <vt:lpstr>Challenges in Machines Learning </vt:lpstr>
      <vt:lpstr>Challenges in Machines Learning </vt:lpstr>
      <vt:lpstr>Applications of Machines Learning  </vt:lpstr>
      <vt:lpstr>Types of Learning</vt:lpstr>
      <vt:lpstr>Data Loading for ML Projects</vt:lpstr>
      <vt:lpstr>Pandas or CSV or NumPy</vt:lpstr>
      <vt:lpstr>Understanding Data with Statistics </vt:lpstr>
      <vt:lpstr>Understanding Data with Visualization </vt:lpstr>
      <vt:lpstr>Preparing data</vt:lpstr>
      <vt:lpstr>Scaling </vt:lpstr>
      <vt:lpstr>Binarization </vt:lpstr>
      <vt:lpstr>Standarization</vt:lpstr>
      <vt:lpstr>PowerPoint 簡報</vt:lpstr>
      <vt:lpstr>Data labeling</vt:lpstr>
      <vt:lpstr>PowerPoint 簡報</vt:lpstr>
      <vt:lpstr>Data Feature Selection </vt:lpstr>
      <vt:lpstr>Feature Selection Techniques </vt:lpstr>
      <vt:lpstr>Univariate Selection</vt:lpstr>
      <vt:lpstr>PowerPoint 簡報</vt:lpstr>
      <vt:lpstr>Recursive Feature Elimination </vt:lpstr>
      <vt:lpstr>PowerPoint 簡報</vt:lpstr>
      <vt:lpstr>Principal Component Analysis (PCA) </vt:lpstr>
      <vt:lpstr>PowerPoint 簡報</vt:lpstr>
      <vt:lpstr>Feature importance</vt:lpstr>
      <vt:lpstr>PowerPoint 簡報</vt:lpstr>
    </vt:vector>
  </TitlesOfParts>
  <Company/>
  <LinksUpToDate>false</LinksUpToDate>
  <SharedDoc>false</SharedDoc>
  <HyperlinksChanged>false</HyperlinksChanged>
  <AppVersion>15.0035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dc:title>
  <dc:creator>Microsoft Office 使用者</dc:creator>
  <cp:lastModifiedBy>Microsoft Office 使用者</cp:lastModifiedBy>
  <cp:revision>26</cp:revision>
  <dcterms:created xsi:type="dcterms:W3CDTF">2019-09-30T01:44:09Z</dcterms:created>
  <dcterms:modified xsi:type="dcterms:W3CDTF">2019-11-03T05:25:41Z</dcterms:modified>
</cp:coreProperties>
</file>

<file path=docProps/thumbnail.jpeg>
</file>